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78" r:id="rId11"/>
    <p:sldId id="266" r:id="rId12"/>
    <p:sldId id="267" r:id="rId13"/>
    <p:sldId id="268" r:id="rId14"/>
    <p:sldId id="275" r:id="rId15"/>
    <p:sldId id="270" r:id="rId16"/>
    <p:sldId id="271" r:id="rId17"/>
    <p:sldId id="272" r:id="rId18"/>
    <p:sldId id="273" r:id="rId19"/>
    <p:sldId id="274" r:id="rId20"/>
    <p:sldId id="280" r:id="rId21"/>
    <p:sldId id="277" r:id="rId22"/>
    <p:sldId id="281" r:id="rId23"/>
    <p:sldId id="283" r:id="rId24"/>
    <p:sldId id="286" r:id="rId25"/>
    <p:sldId id="287" r:id="rId26"/>
    <p:sldId id="282" r:id="rId27"/>
    <p:sldId id="285" r:id="rId28"/>
    <p:sldId id="284" r:id="rId29"/>
    <p:sldId id="288" r:id="rId30"/>
    <p:sldId id="290" r:id="rId31"/>
    <p:sldId id="293" r:id="rId32"/>
    <p:sldId id="292" r:id="rId33"/>
    <p:sldId id="291" r:id="rId34"/>
    <p:sldId id="294" r:id="rId35"/>
    <p:sldId id="314" r:id="rId36"/>
    <p:sldId id="299" r:id="rId37"/>
    <p:sldId id="300" r:id="rId38"/>
    <p:sldId id="301" r:id="rId39"/>
    <p:sldId id="302" r:id="rId40"/>
    <p:sldId id="303" r:id="rId41"/>
    <p:sldId id="315" r:id="rId42"/>
    <p:sldId id="304" r:id="rId43"/>
    <p:sldId id="306" r:id="rId44"/>
    <p:sldId id="307" r:id="rId45"/>
    <p:sldId id="308" r:id="rId46"/>
    <p:sldId id="309" r:id="rId47"/>
    <p:sldId id="310" r:id="rId48"/>
    <p:sldId id="311" r:id="rId49"/>
    <p:sldId id="316" r:id="rId50"/>
    <p:sldId id="317" r:id="rId51"/>
    <p:sldId id="319" r:id="rId52"/>
    <p:sldId id="320" r:id="rId53"/>
    <p:sldId id="322" r:id="rId54"/>
    <p:sldId id="321" r:id="rId55"/>
    <p:sldId id="323" r:id="rId56"/>
    <p:sldId id="324" r:id="rId57"/>
    <p:sldId id="325" r:id="rId58"/>
    <p:sldId id="326" r:id="rId59"/>
    <p:sldId id="327" r:id="rId60"/>
    <p:sldId id="328" r:id="rId61"/>
    <p:sldId id="330" r:id="rId62"/>
    <p:sldId id="331" r:id="rId63"/>
    <p:sldId id="313" r:id="rId64"/>
    <p:sldId id="312" r:id="rId65"/>
    <p:sldId id="332" r:id="rId66"/>
    <p:sldId id="334" r:id="rId67"/>
    <p:sldId id="335" r:id="rId68"/>
    <p:sldId id="337" r:id="rId69"/>
    <p:sldId id="333" r:id="rId70"/>
    <p:sldId id="339" r:id="rId71"/>
    <p:sldId id="336" r:id="rId72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Hou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CC33"/>
    <a:srgbClr val="FFFF66"/>
    <a:srgbClr val="00CCFF"/>
    <a:srgbClr val="FFFF99"/>
    <a:srgbClr val="000000"/>
    <a:srgbClr val="6699FF"/>
    <a:srgbClr val="FF5050"/>
    <a:srgbClr val="00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67" y="-48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C7C45-5912-4359-B644-8CFBD6189A9D}" type="datetimeFigureOut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9CD2C-1211-4B9E-8DE9-C7ED608F9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475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F28FA-7126-429B-9FF6-CAAB8BFCE497}" type="datetimeFigureOut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165E6-D6D9-4B61-B364-1E56F50FDF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97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TW" dirty="0" smtClean="0"/>
              <a:t>Software and libraries</a:t>
            </a:r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5D67-F312-4FA4-8264-FF990E05936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96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165E6-D6D9-4B61-B364-1E56F50FDFB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58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7BA4-8F7F-4814-A0E4-31C6A0114DC6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4010117A-AD77-418B-9677-9E668657EFD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245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2230-A009-4755-973F-955BE5B49FA3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84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9437-57D1-4B32-98EC-55B1CD349C92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31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724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9594" y="1196752"/>
            <a:ext cx="8644812" cy="496855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DE8E1-1E14-444A-B373-2049034CF08F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752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2714997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414908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73F7-82AF-4DA9-99CE-8ABA365AFF4D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17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2EB1-541D-42AE-A259-EB21D0E9BAE9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11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29977-6ABA-48AF-9F5A-EB115DD0D697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16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FE01A-196E-45C1-B9C4-DA61FEA32024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2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C515-74DA-46E8-A584-F4FA272D492D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08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E725-3D76-4CCF-9229-04DEDD7AEEF2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04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92E6-7C57-44FC-B009-0F81FE36FCF9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42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C8909-FDBB-4A9E-89C7-CB833B3CB938}" type="datetime1">
              <a:rPr lang="zh-TW" altLang="en-US" smtClean="0"/>
              <a:t>2012/3/9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0289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4010117A-AD77-418B-9677-9E668657EFD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931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rgbClr val="0000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Verdana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Verdana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Verdana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Verdana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Verdana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ologyreview.com/web/22120/" TargetMode="External"/><Relationship Id="rId2" Type="http://schemas.openxmlformats.org/officeDocument/2006/relationships/hyperlink" Target="http://www.technologyreview.com/web/3963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knowledgeexchange.techtarget.com/telecom/openflow-concept-embodies-challenges-to-ciscos-resurgen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YHeyuD89n1Y" TargetMode="External"/><Relationship Id="rId13" Type="http://schemas.openxmlformats.org/officeDocument/2006/relationships/hyperlink" Target="https://www.usenix.org/conference/osdi10/onix-distributed-control-platform-large-scale-production-networks" TargetMode="External"/><Relationship Id="rId3" Type="http://schemas.openxmlformats.org/officeDocument/2006/relationships/hyperlink" Target="http://ieeexplore.ieee.org/xpls/abs_all.jsp?arnumber=5770984&amp;tag=1" TargetMode="External"/><Relationship Id="rId7" Type="http://schemas.openxmlformats.org/officeDocument/2006/relationships/hyperlink" Target="http://opennetsummit.org/talks/casado-tue.pdf" TargetMode="External"/><Relationship Id="rId12" Type="http://schemas.openxmlformats.org/officeDocument/2006/relationships/hyperlink" Target="https://www.opennetworking.org/" TargetMode="External"/><Relationship Id="rId2" Type="http://schemas.openxmlformats.org/officeDocument/2006/relationships/hyperlink" Target="http://www2.alcatel-lucent.com/blogs/techzine/2011/lightradio-technology-overvie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4Cb91JT-Xb4" TargetMode="External"/><Relationship Id="rId11" Type="http://schemas.openxmlformats.org/officeDocument/2006/relationships/hyperlink" Target="http://opennetsummit.org/talks/mckeown-tue.pdf" TargetMode="External"/><Relationship Id="rId5" Type="http://schemas.openxmlformats.org/officeDocument/2006/relationships/hyperlink" Target="http://opennetsummit.org/" TargetMode="External"/><Relationship Id="rId10" Type="http://schemas.openxmlformats.org/officeDocument/2006/relationships/hyperlink" Target="http://www.youtube.com/watch?v=c9-K5O_qYgA" TargetMode="External"/><Relationship Id="rId4" Type="http://schemas.openxmlformats.org/officeDocument/2006/relationships/hyperlink" Target="http://www.rethink-wireless.com/2011/02/07/alcatel-lucent-calls-death-base-station.htm" TargetMode="External"/><Relationship Id="rId9" Type="http://schemas.openxmlformats.org/officeDocument/2006/relationships/hyperlink" Target="http://opennetsummit.org/talks/shenker-tue.pdf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310903"/>
            <a:ext cx="7772400" cy="1686049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Software-Defined Network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4543" y="3068960"/>
            <a:ext cx="8094915" cy="1006083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Compare Virtualization of Computing and Networking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371600" y="472514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371600" y="5517232"/>
            <a:ext cx="6400800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Microsoft YaHei" pitchFamily="34" charset="-122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/>
              <a:t>Presenter: Jason, </a:t>
            </a:r>
            <a:r>
              <a:rPr lang="en-US" altLang="zh-TW" sz="2000" dirty="0" err="1" smtClean="0"/>
              <a:t>Tsung</a:t>
            </a:r>
            <a:r>
              <a:rPr lang="en-US" altLang="zh-TW" sz="2000" dirty="0" smtClean="0"/>
              <a:t>-Cheng, HOU</a:t>
            </a:r>
          </a:p>
          <a:p>
            <a:pPr algn="l"/>
            <a:r>
              <a:rPr lang="en-US" altLang="zh-TW" sz="2000" dirty="0" smtClean="0"/>
              <a:t>Advisor: </a:t>
            </a:r>
            <a:r>
              <a:rPr lang="en-US" altLang="zh-TW" sz="2000" dirty="0" err="1" smtClean="0"/>
              <a:t>Wanjiun</a:t>
            </a:r>
            <a:r>
              <a:rPr lang="en-US" altLang="zh-TW" sz="2000" dirty="0" smtClean="0"/>
              <a:t> Liao</a:t>
            </a:r>
          </a:p>
          <a:p>
            <a:pPr algn="r"/>
            <a:r>
              <a:rPr lang="en-US" altLang="zh-TW" sz="2000" dirty="0" smtClean="0"/>
              <a:t>Mar. </a:t>
            </a:r>
            <a:r>
              <a:rPr lang="en-US" altLang="zh-TW" sz="2000" smtClean="0"/>
              <a:t>8</a:t>
            </a:r>
            <a:r>
              <a:rPr lang="en-US" altLang="zh-TW" sz="2000" baseline="30000" smtClean="0"/>
              <a:t>th</a:t>
            </a:r>
            <a:r>
              <a:rPr lang="en-US" altLang="zh-TW" sz="2000" smtClean="0"/>
              <a:t>, </a:t>
            </a:r>
            <a:r>
              <a:rPr lang="en-US" altLang="zh-TW" sz="2000" dirty="0" smtClean="0"/>
              <a:t>2012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0621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392285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The Concept of Virtualization</a:t>
            </a:r>
          </a:p>
          <a:p>
            <a:r>
              <a:rPr lang="en-US" altLang="zh-TW" dirty="0" smtClean="0"/>
              <a:t>Virtualization of Computing</a:t>
            </a:r>
          </a:p>
          <a:p>
            <a:r>
              <a:rPr lang="en-US" altLang="zh-TW" dirty="0" smtClean="0"/>
              <a:t>Virtualization of Networking</a:t>
            </a:r>
          </a:p>
          <a:p>
            <a:r>
              <a:rPr lang="en-US" altLang="zh-TW" dirty="0" smtClean="0"/>
              <a:t>Software-Defined Network</a:t>
            </a:r>
          </a:p>
          <a:p>
            <a:r>
              <a:rPr lang="en-US" altLang="zh-TW" dirty="0" smtClean="0"/>
              <a:t>Possible Directions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98174" y="5589037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630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Virtualization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FF0000"/>
                </a:solidFill>
              </a:rPr>
              <a:t>Decoupling</a:t>
            </a:r>
            <a:r>
              <a:rPr lang="en-US" altLang="zh-TW"/>
              <a:t> </a:t>
            </a:r>
            <a:r>
              <a:rPr lang="en-US" altLang="zh-TW" smtClean="0"/>
              <a:t>HW/SW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Abstraction</a:t>
            </a:r>
            <a:r>
              <a:rPr lang="en-US" altLang="zh-TW" dirty="0"/>
              <a:t> and layering</a:t>
            </a:r>
          </a:p>
          <a:p>
            <a:r>
              <a:rPr lang="en-US" altLang="zh-TW" dirty="0"/>
              <a:t>Using, demanding, </a:t>
            </a:r>
            <a:br>
              <a:rPr lang="en-US" altLang="zh-TW" dirty="0"/>
            </a:br>
            <a:r>
              <a:rPr lang="en-US" altLang="zh-TW" dirty="0"/>
              <a:t>but </a:t>
            </a:r>
            <a:r>
              <a:rPr lang="en-US" altLang="zh-TW" dirty="0">
                <a:solidFill>
                  <a:srgbClr val="C00000"/>
                </a:solidFill>
              </a:rPr>
              <a:t>not owning or configuring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Resource pool</a:t>
            </a:r>
            <a:r>
              <a:rPr lang="en-US" altLang="zh-TW" dirty="0"/>
              <a:t>: flexible to slice, resize, combine, and distribute</a:t>
            </a:r>
          </a:p>
          <a:p>
            <a:r>
              <a:rPr lang="en-US" altLang="zh-TW" dirty="0"/>
              <a:t>A degree of </a:t>
            </a:r>
            <a:r>
              <a:rPr lang="en-US" altLang="zh-TW" dirty="0">
                <a:solidFill>
                  <a:srgbClr val="C00000"/>
                </a:solidFill>
              </a:rPr>
              <a:t>automation by software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8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Virtualization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 smtClean="0"/>
              <a:t>Hypervisor</a:t>
            </a:r>
            <a:r>
              <a:rPr lang="en-US" altLang="zh-TW" dirty="0" smtClean="0"/>
              <a:t>: abstraction for HW/SW</a:t>
            </a:r>
          </a:p>
          <a:p>
            <a:r>
              <a:rPr lang="en-US" altLang="zh-TW" dirty="0" smtClean="0"/>
              <a:t>For SW: </a:t>
            </a:r>
            <a:r>
              <a:rPr lang="en-US" altLang="zh-TW" dirty="0" smtClean="0">
                <a:solidFill>
                  <a:srgbClr val="C00000"/>
                </a:solidFill>
              </a:rPr>
              <a:t>Abstraction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C00000"/>
                </a:solidFill>
              </a:rPr>
              <a:t>automation</a:t>
            </a:r>
            <a:r>
              <a:rPr lang="en-US" altLang="zh-TW" dirty="0"/>
              <a:t> of physical </a:t>
            </a:r>
            <a:r>
              <a:rPr lang="en-US" altLang="zh-TW" dirty="0" smtClean="0"/>
              <a:t>resources</a:t>
            </a:r>
            <a:endParaRPr lang="zh-TW" altLang="zh-TW" dirty="0"/>
          </a:p>
          <a:p>
            <a:pPr lvl="1"/>
            <a:r>
              <a:rPr lang="en-US" altLang="zh-TW" dirty="0" smtClean="0"/>
              <a:t>Pause</a:t>
            </a:r>
            <a:r>
              <a:rPr lang="en-US" altLang="zh-TW" dirty="0"/>
              <a:t>, erase, create, and </a:t>
            </a:r>
            <a:r>
              <a:rPr lang="en-US" altLang="zh-TW" dirty="0" smtClean="0"/>
              <a:t>monitor</a:t>
            </a:r>
            <a:endParaRPr lang="zh-TW" altLang="zh-TW" dirty="0"/>
          </a:p>
          <a:p>
            <a:pPr lvl="1"/>
            <a:r>
              <a:rPr lang="en-US" altLang="zh-TW" dirty="0" smtClean="0"/>
              <a:t>Charge services per usage units</a:t>
            </a:r>
            <a:endParaRPr lang="zh-TW" altLang="zh-TW" dirty="0"/>
          </a:p>
          <a:p>
            <a:r>
              <a:rPr lang="en-US" altLang="zh-TW" dirty="0" smtClean="0"/>
              <a:t>For HW: </a:t>
            </a:r>
            <a:r>
              <a:rPr lang="en-US" altLang="zh-TW" b="1" dirty="0" smtClean="0">
                <a:solidFill>
                  <a:srgbClr val="FF0000"/>
                </a:solidFill>
              </a:rPr>
              <a:t>Generalized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interaction</a:t>
            </a:r>
            <a:r>
              <a:rPr lang="en-US" altLang="zh-TW" dirty="0" smtClean="0"/>
              <a:t> with SW or OS</a:t>
            </a:r>
          </a:p>
          <a:p>
            <a:pPr lvl="1"/>
            <a:r>
              <a:rPr lang="en-US" altLang="zh-TW" dirty="0" smtClean="0"/>
              <a:t>Access control</a:t>
            </a:r>
          </a:p>
          <a:p>
            <a:pPr lvl="1"/>
            <a:r>
              <a:rPr lang="en-US" altLang="zh-TW" dirty="0" smtClean="0"/>
              <a:t>Multiplex </a:t>
            </a:r>
            <a:r>
              <a:rPr lang="en-US" altLang="zh-TW" dirty="0"/>
              <a:t>and </a:t>
            </a:r>
            <a:r>
              <a:rPr lang="en-US" altLang="zh-TW" dirty="0" smtClean="0"/>
              <a:t>demultiplex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C00000"/>
                </a:solidFill>
              </a:rPr>
              <a:t>Ultimate control</a:t>
            </a:r>
            <a:r>
              <a:rPr lang="en-US" altLang="zh-TW" dirty="0" smtClean="0"/>
              <a:t> for operator/owner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40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Benefits of Virtualization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analogy: owning a huge house</a:t>
            </a:r>
          </a:p>
          <a:p>
            <a:r>
              <a:rPr lang="en-US" altLang="zh-TW" dirty="0"/>
              <a:t>Real estate, immovable </a:t>
            </a:r>
            <a:r>
              <a:rPr lang="en-US" altLang="zh-TW"/>
              <a:t>property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/>
              <a:t>Does </a:t>
            </a:r>
            <a:r>
              <a:rPr lang="en-US" altLang="zh-TW" dirty="0"/>
              <a:t>not generate cash and income</a:t>
            </a:r>
          </a:p>
          <a:p>
            <a:r>
              <a:rPr lang="en-US" altLang="zh-TW"/>
              <a:t>How to gain more profit ?</a:t>
            </a:r>
            <a:endParaRPr lang="en-US" altLang="zh-TW" dirty="0"/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</a:t>
            </a:r>
            <a:r>
              <a:rPr lang="en-US" altLang="zh-TW" dirty="0"/>
              <a:t> this huge house into suites, and </a:t>
            </a:r>
            <a:r>
              <a:rPr lang="en-US" altLang="zh-TW" b="1" dirty="0"/>
              <a:t>RENT</a:t>
            </a:r>
            <a:r>
              <a:rPr lang="en-US" altLang="zh-TW" dirty="0"/>
              <a:t> to people!</a:t>
            </a:r>
          </a:p>
          <a:p>
            <a:r>
              <a:rPr lang="en-US" altLang="zh-TW" dirty="0"/>
              <a:t>Renting suites: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but not owning</a:t>
            </a:r>
          </a:p>
          <a:p>
            <a:r>
              <a:rPr lang="en-US" altLang="zh-TW" dirty="0"/>
              <a:t>Transform a </a:t>
            </a:r>
            <a:r>
              <a:rPr lang="en-US" altLang="zh-TW" dirty="0">
                <a:solidFill>
                  <a:srgbClr val="C00000"/>
                </a:solidFill>
              </a:rPr>
              <a:t>static investment</a:t>
            </a:r>
            <a:r>
              <a:rPr lang="en-US" altLang="zh-TW" dirty="0"/>
              <a:t> into </a:t>
            </a:r>
            <a:r>
              <a:rPr lang="en-US" altLang="zh-TW" dirty="0">
                <a:solidFill>
                  <a:srgbClr val="C00000"/>
                </a:solidFill>
              </a:rPr>
              <a:t>cash generators</a:t>
            </a:r>
            <a:r>
              <a:rPr lang="en-US" altLang="zh-TW" dirty="0"/>
              <a:t>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5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392285"/>
          </a:xfrm>
        </p:spPr>
        <p:txBody>
          <a:bodyPr/>
          <a:lstStyle/>
          <a:p>
            <a:r>
              <a:rPr lang="en-US" altLang="zh-TW" dirty="0" smtClean="0"/>
              <a:t>The Concept of Virtualization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Virtualization of Computing</a:t>
            </a:r>
          </a:p>
          <a:p>
            <a:r>
              <a:rPr lang="en-US" altLang="zh-TW" dirty="0" smtClean="0"/>
              <a:t>Virtualization of Networking</a:t>
            </a:r>
          </a:p>
          <a:p>
            <a:r>
              <a:rPr lang="en-US" altLang="zh-TW" dirty="0" smtClean="0"/>
              <a:t>Software-Defined Network</a:t>
            </a:r>
          </a:p>
          <a:p>
            <a:r>
              <a:rPr lang="en-US" altLang="zh-TW" dirty="0" smtClean="0"/>
              <a:t>Possible Directions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98174" y="5589037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 smtClean="0"/>
              <a:t>M </a:t>
            </a:r>
            <a:r>
              <a:rPr lang="en-US" altLang="zh-TW" sz="1800" dirty="0" err="1" smtClean="0"/>
              <a:t>Bourguiba</a:t>
            </a:r>
            <a:r>
              <a:rPr lang="en-US" altLang="zh-TW" sz="1800" dirty="0" smtClean="0"/>
              <a:t>, K </a:t>
            </a:r>
            <a:r>
              <a:rPr lang="en-US" altLang="zh-TW" sz="1800" dirty="0" err="1" smtClean="0"/>
              <a:t>Haddadou</a:t>
            </a:r>
            <a:r>
              <a:rPr lang="en-US" altLang="zh-TW" sz="1800" dirty="0" smtClean="0"/>
              <a:t>, Guy </a:t>
            </a:r>
            <a:r>
              <a:rPr lang="en-US" altLang="zh-TW" sz="1800" dirty="0" err="1" smtClean="0"/>
              <a:t>Pujolle</a:t>
            </a:r>
            <a:r>
              <a:rPr lang="en-US" altLang="zh-TW" sz="1800" dirty="0" smtClean="0"/>
              <a:t>, “</a:t>
            </a:r>
            <a:r>
              <a:rPr lang="en-US" altLang="zh-TW" sz="1800" b="1" dirty="0" smtClean="0"/>
              <a:t>Packet aggregation based network I/O virtualization for cloud computing</a:t>
            </a:r>
            <a:r>
              <a:rPr lang="en-US" altLang="zh-TW" sz="1800" dirty="0" smtClean="0"/>
              <a:t>” Computer Communications, 2011 - Elsevier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056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VR of Computing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36815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Partitioning one physical </a:t>
            </a:r>
            <a:r>
              <a:rPr lang="en-US" altLang="zh-TW" sz="2400" dirty="0" smtClean="0"/>
              <a:t>machine</a:t>
            </a:r>
          </a:p>
          <a:p>
            <a:r>
              <a:rPr lang="en-US" altLang="zh-TW" sz="2400" dirty="0"/>
              <a:t>Virtual instances, running concurrently, sharing </a:t>
            </a:r>
            <a:r>
              <a:rPr lang="en-US" altLang="zh-TW" sz="2400" dirty="0" smtClean="0"/>
              <a:t>resources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07" y="2537172"/>
            <a:ext cx="8188786" cy="413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5580112" y="5476461"/>
            <a:ext cx="3024336" cy="38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線圖說文字 1 8"/>
          <p:cNvSpPr/>
          <p:nvPr/>
        </p:nvSpPr>
        <p:spPr>
          <a:xfrm>
            <a:off x="2267744" y="5861248"/>
            <a:ext cx="2853038" cy="408113"/>
          </a:xfrm>
          <a:prstGeom prst="borderCallout1">
            <a:avLst>
              <a:gd name="adj1" fmla="val 41484"/>
              <a:gd name="adj2" fmla="val 105123"/>
              <a:gd name="adj3" fmla="val -67136"/>
              <a:gd name="adj4" fmla="val 1161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Key Factor of Virtualization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ffectLst/>
              </a:rPr>
              <a:t>Hypervisor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Also: </a:t>
            </a:r>
            <a:r>
              <a:rPr lang="en-US" altLang="zh-TW" dirty="0"/>
              <a:t>Virtual Machine </a:t>
            </a:r>
            <a:r>
              <a:rPr lang="en-US" altLang="zh-TW" dirty="0" smtClean="0"/>
              <a:t>Monitor (VMM)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software layer presents abstraction of physical resources</a:t>
            </a:r>
          </a:p>
          <a:p>
            <a:r>
              <a:rPr lang="en-US" altLang="zh-TW" dirty="0" smtClean="0"/>
              <a:t>Network </a:t>
            </a:r>
            <a:r>
              <a:rPr lang="en-US" altLang="zh-TW" dirty="0"/>
              <a:t>I/O virtualization is </a:t>
            </a:r>
            <a:r>
              <a:rPr lang="en-US" altLang="zh-TW" dirty="0" smtClean="0"/>
              <a:t>essential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Driver domain</a:t>
            </a:r>
            <a:r>
              <a:rPr lang="en-US" altLang="zh-TW" dirty="0"/>
              <a:t> based I/O virtualization </a:t>
            </a:r>
            <a:r>
              <a:rPr lang="en-US" altLang="zh-TW" dirty="0" smtClean="0"/>
              <a:t>model</a:t>
            </a:r>
          </a:p>
          <a:p>
            <a:r>
              <a:rPr lang="en-US" altLang="zh-TW" dirty="0" smtClean="0"/>
              <a:t>Hosts devices’ </a:t>
            </a:r>
            <a:r>
              <a:rPr lang="en-US" altLang="zh-TW" dirty="0"/>
              <a:t>physical drivers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3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ffectLst/>
              </a:rPr>
              <a:t>I/O VR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8338"/>
            <a:ext cx="8229600" cy="216024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Protect I/O access, multiplex / demultiplex traffic, </a:t>
            </a:r>
            <a:r>
              <a:rPr lang="en-US" altLang="zh-TW" sz="2400"/>
              <a:t>and monitor HW/VM status</a:t>
            </a:r>
            <a:endParaRPr lang="en-US" altLang="zh-TW" sz="2400" dirty="0"/>
          </a:p>
          <a:p>
            <a:r>
              <a:rPr lang="en-US" altLang="zh-TW" sz="2400" dirty="0"/>
              <a:t>Deliver PKTs among VMs in shared memory</a:t>
            </a:r>
          </a:p>
          <a:p>
            <a:r>
              <a:rPr lang="en-US" altLang="zh-TW" sz="2400" dirty="0"/>
              <a:t>Performance bottleneck: Overhead when communicating between driver domain and VMs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7334"/>
          <a:stretch/>
        </p:blipFill>
        <p:spPr>
          <a:xfrm>
            <a:off x="1933963" y="2966936"/>
            <a:ext cx="5276075" cy="37817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1157" y="3973394"/>
            <a:ext cx="3570345" cy="2489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直線圖說文字 1 6"/>
          <p:cNvSpPr/>
          <p:nvPr/>
        </p:nvSpPr>
        <p:spPr>
          <a:xfrm>
            <a:off x="7353643" y="3995903"/>
            <a:ext cx="1259016" cy="408113"/>
          </a:xfrm>
          <a:prstGeom prst="borderCallout1">
            <a:avLst>
              <a:gd name="adj1" fmla="val 65706"/>
              <a:gd name="adj2" fmla="val -11671"/>
              <a:gd name="adj3" fmla="val 184169"/>
              <a:gd name="adj4" fmla="val -467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Bottleneck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Performance </a:t>
            </a:r>
            <a:r>
              <a:rPr lang="en-US" altLang="zh-TW" dirty="0" smtClean="0">
                <a:effectLst/>
              </a:rPr>
              <a:t>Bottleneck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4906888" cy="4968552"/>
          </a:xfrm>
        </p:spPr>
        <p:txBody>
          <a:bodyPr>
            <a:normAutofit/>
          </a:bodyPr>
          <a:lstStyle/>
          <a:p>
            <a:r>
              <a:rPr lang="en-US" altLang="zh-TW" sz="2800" b="1" dirty="0" smtClean="0"/>
              <a:t>Overhead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when communicating between driver domain and </a:t>
            </a:r>
            <a:r>
              <a:rPr lang="en-US" altLang="zh-TW" sz="2800" dirty="0" smtClean="0"/>
              <a:t>VMs</a:t>
            </a:r>
            <a:endParaRPr lang="en-US" altLang="zh-TW" sz="2800" dirty="0"/>
          </a:p>
          <a:p>
            <a:r>
              <a:rPr lang="en-US" altLang="zh-TW" sz="2800" b="1" dirty="0" smtClean="0"/>
              <a:t>Mismatch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of CPU rounds and memory accessing </a:t>
            </a:r>
            <a:r>
              <a:rPr lang="en-US" altLang="zh-TW" sz="2800" dirty="0" smtClean="0"/>
              <a:t>speed</a:t>
            </a:r>
          </a:p>
          <a:p>
            <a:r>
              <a:rPr lang="en-US" altLang="zh-TW" sz="2800" dirty="0" smtClean="0"/>
              <a:t>Sol.: </a:t>
            </a:r>
            <a:r>
              <a:rPr lang="en-US" altLang="zh-TW" sz="2800" dirty="0"/>
              <a:t>PKT aggregation, </a:t>
            </a:r>
            <a:r>
              <a:rPr lang="en-US" altLang="zh-TW" sz="2800" dirty="0" smtClean="0"/>
              <a:t>container </a:t>
            </a:r>
            <a:r>
              <a:rPr lang="en-US" altLang="zh-TW" sz="2800" dirty="0"/>
              <a:t>(queue), timeout, and </a:t>
            </a:r>
            <a:r>
              <a:rPr lang="en-US" altLang="zh-TW" sz="2800" dirty="0" smtClean="0"/>
              <a:t>transfer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6" y="1016226"/>
            <a:ext cx="3427799" cy="576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01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Hypervisor is the 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944216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Generalized </a:t>
            </a:r>
            <a:r>
              <a:rPr lang="en-US" altLang="zh-TW" dirty="0" smtClean="0"/>
              <a:t>HW/FW/DR/OS actions</a:t>
            </a:r>
          </a:p>
          <a:p>
            <a:r>
              <a:rPr lang="en-US" altLang="zh-TW" dirty="0" smtClean="0"/>
              <a:t>Insert </a:t>
            </a:r>
            <a:r>
              <a:rPr lang="en-US" altLang="zh-TW" dirty="0"/>
              <a:t>a well-designed </a:t>
            </a:r>
            <a:r>
              <a:rPr lang="en-US" altLang="zh-TW" dirty="0" smtClean="0"/>
              <a:t>VMM in between</a:t>
            </a:r>
          </a:p>
          <a:p>
            <a:r>
              <a:rPr lang="en-US" altLang="zh-TW" dirty="0" smtClean="0"/>
              <a:t>Abstraction and automation of 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. resources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These </a:t>
            </a:r>
            <a:r>
              <a:rPr lang="en-US" altLang="zh-TW" dirty="0">
                <a:solidFill>
                  <a:srgbClr val="C00000"/>
                </a:solidFill>
              </a:rPr>
              <a:t>concepts are the same for network </a:t>
            </a:r>
            <a:r>
              <a:rPr lang="en-US" altLang="zh-TW" dirty="0" smtClean="0">
                <a:solidFill>
                  <a:srgbClr val="C00000"/>
                </a:solidFill>
              </a:rPr>
              <a:t>virtualization or SDN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209328" y="5633666"/>
            <a:ext cx="3160037" cy="1008112"/>
            <a:chOff x="169574" y="5450496"/>
            <a:chExt cx="3384376" cy="1008112"/>
          </a:xfrm>
        </p:grpSpPr>
        <p:sp>
          <p:nvSpPr>
            <p:cNvPr id="27" name="立方體 26"/>
            <p:cNvSpPr/>
            <p:nvPr/>
          </p:nvSpPr>
          <p:spPr>
            <a:xfrm rot="10800000"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立方體 4"/>
            <p:cNvSpPr/>
            <p:nvPr/>
          </p:nvSpPr>
          <p:spPr>
            <a:xfrm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C00000"/>
                  </a:solidFill>
                </a:rPr>
                <a:t>Hardware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30" name="立方體 29"/>
          <p:cNvSpPr/>
          <p:nvPr/>
        </p:nvSpPr>
        <p:spPr>
          <a:xfrm>
            <a:off x="683300" y="5612326"/>
            <a:ext cx="1251724" cy="435707"/>
          </a:xfrm>
          <a:prstGeom prst="cube">
            <a:avLst>
              <a:gd name="adj" fmla="val 3652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C00000"/>
                </a:solidFill>
              </a:rPr>
              <a:t>Firmware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4" name="立方體 33"/>
          <p:cNvSpPr/>
          <p:nvPr/>
        </p:nvSpPr>
        <p:spPr>
          <a:xfrm>
            <a:off x="1763173" y="5607970"/>
            <a:ext cx="1251724" cy="435707"/>
          </a:xfrm>
          <a:prstGeom prst="cube">
            <a:avLst>
              <a:gd name="adj" fmla="val 3652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C00000"/>
                </a:solidFill>
              </a:rPr>
              <a:t>Firmware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19267" y="4044526"/>
            <a:ext cx="3160038" cy="2184783"/>
            <a:chOff x="179512" y="3866321"/>
            <a:chExt cx="3384377" cy="2184783"/>
          </a:xfrm>
          <a:solidFill>
            <a:srgbClr val="FF5050">
              <a:alpha val="20000"/>
            </a:srgbClr>
          </a:solidFill>
        </p:grpSpPr>
        <p:sp>
          <p:nvSpPr>
            <p:cNvPr id="11" name="立方體 10"/>
            <p:cNvSpPr/>
            <p:nvPr/>
          </p:nvSpPr>
          <p:spPr>
            <a:xfrm rot="10800000">
              <a:off x="179512" y="3866321"/>
              <a:ext cx="3384376" cy="2184783"/>
            </a:xfrm>
            <a:prstGeom prst="cube">
              <a:avLst>
                <a:gd name="adj" fmla="val 28082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立方體 9"/>
            <p:cNvSpPr/>
            <p:nvPr/>
          </p:nvSpPr>
          <p:spPr>
            <a:xfrm>
              <a:off x="179512" y="3866321"/>
              <a:ext cx="3384377" cy="2184783"/>
            </a:xfrm>
            <a:prstGeom prst="cube">
              <a:avLst>
                <a:gd name="adj" fmla="val 27973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0000FF"/>
                  </a:solidFill>
                </a:rPr>
                <a:t>OS</a:t>
              </a:r>
            </a:p>
            <a:p>
              <a:pPr algn="ctr"/>
              <a:endParaRPr lang="en-US" altLang="zh-TW" dirty="0">
                <a:solidFill>
                  <a:srgbClr val="0000FF"/>
                </a:solidFill>
              </a:endParaRPr>
            </a:p>
            <a:p>
              <a:pPr algn="ctr"/>
              <a:endParaRPr lang="en-US" altLang="zh-TW" dirty="0" smtClean="0">
                <a:solidFill>
                  <a:srgbClr val="0000FF"/>
                </a:solidFill>
              </a:endParaRPr>
            </a:p>
            <a:p>
              <a:pPr algn="ctr"/>
              <a:endParaRPr lang="en-US" altLang="zh-TW" dirty="0">
                <a:solidFill>
                  <a:srgbClr val="0000FF"/>
                </a:solidFill>
              </a:endParaRPr>
            </a:p>
            <a:p>
              <a:pPr algn="ctr"/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79610" y="5185493"/>
            <a:ext cx="1251723" cy="574644"/>
            <a:chOff x="4684474" y="4473525"/>
            <a:chExt cx="1251723" cy="574644"/>
          </a:xfrm>
        </p:grpSpPr>
        <p:sp>
          <p:nvSpPr>
            <p:cNvPr id="32" name="立方體 31"/>
            <p:cNvSpPr/>
            <p:nvPr/>
          </p:nvSpPr>
          <p:spPr>
            <a:xfrm rot="10800000">
              <a:off x="4684474" y="4473525"/>
              <a:ext cx="1251723" cy="574644"/>
            </a:xfrm>
            <a:prstGeom prst="cube">
              <a:avLst>
                <a:gd name="adj" fmla="val 28082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立方體 32"/>
            <p:cNvSpPr/>
            <p:nvPr/>
          </p:nvSpPr>
          <p:spPr>
            <a:xfrm>
              <a:off x="4684474" y="4473525"/>
              <a:ext cx="1251723" cy="574644"/>
            </a:xfrm>
            <a:prstGeom prst="cube">
              <a:avLst>
                <a:gd name="adj" fmla="val 279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C00000"/>
                  </a:solidFill>
                </a:rPr>
                <a:t>Driver</a:t>
              </a:r>
            </a:p>
            <a:p>
              <a:pPr algn="ctr"/>
              <a:endParaRPr lang="zh-TW" altLang="en-US" sz="105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759483" y="5181137"/>
            <a:ext cx="1251723" cy="574644"/>
            <a:chOff x="4684474" y="4473525"/>
            <a:chExt cx="1251723" cy="574644"/>
          </a:xfrm>
        </p:grpSpPr>
        <p:sp>
          <p:nvSpPr>
            <p:cNvPr id="36" name="立方體 35"/>
            <p:cNvSpPr/>
            <p:nvPr/>
          </p:nvSpPr>
          <p:spPr>
            <a:xfrm rot="10800000">
              <a:off x="4684474" y="4473525"/>
              <a:ext cx="1251723" cy="574644"/>
            </a:xfrm>
            <a:prstGeom prst="cube">
              <a:avLst>
                <a:gd name="adj" fmla="val 28082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立方體 36"/>
            <p:cNvSpPr/>
            <p:nvPr/>
          </p:nvSpPr>
          <p:spPr>
            <a:xfrm>
              <a:off x="4684474" y="4473525"/>
              <a:ext cx="1251723" cy="574644"/>
            </a:xfrm>
            <a:prstGeom prst="cube">
              <a:avLst>
                <a:gd name="adj" fmla="val 279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C00000"/>
                  </a:solidFill>
                </a:rPr>
                <a:t>Driver</a:t>
              </a:r>
            </a:p>
            <a:p>
              <a:pPr algn="ctr"/>
              <a:endParaRPr lang="zh-TW" altLang="en-US" sz="105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1" name="立方體 40"/>
          <p:cNvSpPr/>
          <p:nvPr/>
        </p:nvSpPr>
        <p:spPr>
          <a:xfrm>
            <a:off x="5813322" y="5939746"/>
            <a:ext cx="1251724" cy="435707"/>
          </a:xfrm>
          <a:prstGeom prst="cube">
            <a:avLst>
              <a:gd name="adj" fmla="val 3652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C00000"/>
                </a:solidFill>
              </a:rPr>
              <a:t>Firmware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2" name="立方體 41"/>
          <p:cNvSpPr/>
          <p:nvPr/>
        </p:nvSpPr>
        <p:spPr>
          <a:xfrm>
            <a:off x="6909949" y="5938514"/>
            <a:ext cx="1251724" cy="435707"/>
          </a:xfrm>
          <a:prstGeom prst="cube">
            <a:avLst>
              <a:gd name="adj" fmla="val 3652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C00000"/>
                </a:solidFill>
              </a:rPr>
              <a:t>Firmware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5069563" y="5633666"/>
            <a:ext cx="3384376" cy="1008112"/>
            <a:chOff x="169574" y="5450496"/>
            <a:chExt cx="3384376" cy="1008112"/>
          </a:xfrm>
        </p:grpSpPr>
        <p:sp>
          <p:nvSpPr>
            <p:cNvPr id="40" name="立方體 39"/>
            <p:cNvSpPr/>
            <p:nvPr/>
          </p:nvSpPr>
          <p:spPr>
            <a:xfrm rot="10800000"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9" name="立方體 38"/>
            <p:cNvSpPr/>
            <p:nvPr/>
          </p:nvSpPr>
          <p:spPr>
            <a:xfrm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Hardware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5078362" y="5231703"/>
            <a:ext cx="3384376" cy="1008112"/>
            <a:chOff x="169574" y="5450496"/>
            <a:chExt cx="3384376" cy="1008112"/>
          </a:xfrm>
          <a:solidFill>
            <a:srgbClr val="33CC33">
              <a:alpha val="40000"/>
            </a:srgbClr>
          </a:solidFill>
        </p:grpSpPr>
        <p:sp>
          <p:nvSpPr>
            <p:cNvPr id="54" name="立方體 53"/>
            <p:cNvSpPr/>
            <p:nvPr/>
          </p:nvSpPr>
          <p:spPr>
            <a:xfrm rot="10800000"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3" name="立方體 52"/>
            <p:cNvSpPr/>
            <p:nvPr/>
          </p:nvSpPr>
          <p:spPr>
            <a:xfrm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Hypervisor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5095689" y="3551058"/>
            <a:ext cx="1805510" cy="2293187"/>
            <a:chOff x="179512" y="3866321"/>
            <a:chExt cx="3384377" cy="2184783"/>
          </a:xfrm>
          <a:solidFill>
            <a:srgbClr val="FF5050">
              <a:alpha val="20000"/>
            </a:srgbClr>
          </a:solidFill>
        </p:grpSpPr>
        <p:sp>
          <p:nvSpPr>
            <p:cNvPr id="45" name="立方體 44"/>
            <p:cNvSpPr/>
            <p:nvPr/>
          </p:nvSpPr>
          <p:spPr>
            <a:xfrm rot="10800000">
              <a:off x="179512" y="3866321"/>
              <a:ext cx="3384376" cy="2184783"/>
            </a:xfrm>
            <a:prstGeom prst="cube">
              <a:avLst>
                <a:gd name="adj" fmla="val 28082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立方體 43"/>
            <p:cNvSpPr/>
            <p:nvPr/>
          </p:nvSpPr>
          <p:spPr>
            <a:xfrm>
              <a:off x="179512" y="3866321"/>
              <a:ext cx="3384377" cy="2184783"/>
            </a:xfrm>
            <a:prstGeom prst="cube">
              <a:avLst>
                <a:gd name="adj" fmla="val 27973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0000FF"/>
                  </a:solidFill>
                </a:rPr>
                <a:t>OS</a:t>
              </a:r>
            </a:p>
            <a:p>
              <a:pPr algn="ctr"/>
              <a:endParaRPr lang="en-US" altLang="zh-TW" dirty="0">
                <a:solidFill>
                  <a:srgbClr val="0000FF"/>
                </a:solidFill>
              </a:endParaRPr>
            </a:p>
            <a:p>
              <a:pPr algn="ctr"/>
              <a:endParaRPr lang="en-US" altLang="zh-TW" dirty="0" smtClean="0">
                <a:solidFill>
                  <a:srgbClr val="0000FF"/>
                </a:solidFill>
              </a:endParaRPr>
            </a:p>
            <a:p>
              <a:pPr algn="ctr"/>
              <a:endParaRPr lang="en-US" altLang="zh-TW" dirty="0">
                <a:solidFill>
                  <a:srgbClr val="0000FF"/>
                </a:solidFill>
              </a:endParaRPr>
            </a:p>
            <a:p>
              <a:pPr algn="ctr"/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372582" y="4960627"/>
            <a:ext cx="1251723" cy="574644"/>
            <a:chOff x="4684474" y="4473525"/>
            <a:chExt cx="1251723" cy="574644"/>
          </a:xfrm>
        </p:grpSpPr>
        <p:sp>
          <p:nvSpPr>
            <p:cNvPr id="47" name="立方體 46"/>
            <p:cNvSpPr/>
            <p:nvPr/>
          </p:nvSpPr>
          <p:spPr>
            <a:xfrm rot="10800000">
              <a:off x="4684474" y="4473525"/>
              <a:ext cx="1251723" cy="574644"/>
            </a:xfrm>
            <a:prstGeom prst="cube">
              <a:avLst>
                <a:gd name="adj" fmla="val 28082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立方體 47"/>
            <p:cNvSpPr/>
            <p:nvPr/>
          </p:nvSpPr>
          <p:spPr>
            <a:xfrm>
              <a:off x="4684474" y="4473525"/>
              <a:ext cx="1251723" cy="574644"/>
            </a:xfrm>
            <a:prstGeom prst="cube">
              <a:avLst>
                <a:gd name="adj" fmla="val 279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C00000"/>
                  </a:solidFill>
                </a:rPr>
                <a:t>Driver</a:t>
              </a:r>
            </a:p>
            <a:p>
              <a:pPr algn="ctr"/>
              <a:endParaRPr lang="zh-TW" altLang="en-US" sz="105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7065046" y="4960627"/>
            <a:ext cx="1251723" cy="574644"/>
            <a:chOff x="4684474" y="4473525"/>
            <a:chExt cx="1251723" cy="574644"/>
          </a:xfrm>
        </p:grpSpPr>
        <p:sp>
          <p:nvSpPr>
            <p:cNvPr id="59" name="立方體 58"/>
            <p:cNvSpPr/>
            <p:nvPr/>
          </p:nvSpPr>
          <p:spPr>
            <a:xfrm rot="10800000">
              <a:off x="4684474" y="4473525"/>
              <a:ext cx="1251723" cy="574644"/>
            </a:xfrm>
            <a:prstGeom prst="cube">
              <a:avLst>
                <a:gd name="adj" fmla="val 28082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立方體 59"/>
            <p:cNvSpPr/>
            <p:nvPr/>
          </p:nvSpPr>
          <p:spPr>
            <a:xfrm>
              <a:off x="4684474" y="4473525"/>
              <a:ext cx="1251723" cy="574644"/>
            </a:xfrm>
            <a:prstGeom prst="cube">
              <a:avLst>
                <a:gd name="adj" fmla="val 279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C00000"/>
                  </a:solidFill>
                </a:rPr>
                <a:t>Driver</a:t>
              </a:r>
            </a:p>
            <a:p>
              <a:pPr algn="ctr"/>
              <a:endParaRPr lang="zh-TW" altLang="en-US" sz="105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3717233" y="5535271"/>
            <a:ext cx="1053548" cy="41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rgbClr val="FFFF00"/>
                </a:solidFill>
              </a:rPr>
              <a:t>Generalized</a:t>
            </a:r>
          </a:p>
          <a:p>
            <a:pPr algn="ctr"/>
            <a:r>
              <a:rPr lang="en-US" altLang="zh-TW" sz="1400" dirty="0" smtClean="0">
                <a:solidFill>
                  <a:srgbClr val="FFFF00"/>
                </a:solidFill>
              </a:rPr>
              <a:t>Interactions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63" name="直線接點 62"/>
          <p:cNvCxnSpPr/>
          <p:nvPr/>
        </p:nvCxnSpPr>
        <p:spPr>
          <a:xfrm flipV="1">
            <a:off x="4770781" y="5535272"/>
            <a:ext cx="864706" cy="983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4770781" y="5836948"/>
            <a:ext cx="601800" cy="3923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61" idx="1"/>
          </p:cNvCxnSpPr>
          <p:nvPr/>
        </p:nvCxnSpPr>
        <p:spPr>
          <a:xfrm>
            <a:off x="2945084" y="5633667"/>
            <a:ext cx="772149" cy="106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2713381" y="5846816"/>
            <a:ext cx="1003852" cy="2068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群組 48"/>
          <p:cNvGrpSpPr/>
          <p:nvPr/>
        </p:nvGrpSpPr>
        <p:grpSpPr>
          <a:xfrm>
            <a:off x="6580845" y="3540034"/>
            <a:ext cx="1805510" cy="2293187"/>
            <a:chOff x="179512" y="3866321"/>
            <a:chExt cx="3384377" cy="2184783"/>
          </a:xfrm>
          <a:solidFill>
            <a:srgbClr val="FF5050">
              <a:alpha val="20000"/>
            </a:srgbClr>
          </a:solidFill>
        </p:grpSpPr>
        <p:sp>
          <p:nvSpPr>
            <p:cNvPr id="50" name="立方體 49"/>
            <p:cNvSpPr/>
            <p:nvPr/>
          </p:nvSpPr>
          <p:spPr>
            <a:xfrm rot="10800000">
              <a:off x="179512" y="3866321"/>
              <a:ext cx="3384376" cy="2184783"/>
            </a:xfrm>
            <a:prstGeom prst="cube">
              <a:avLst>
                <a:gd name="adj" fmla="val 28082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立方體 50"/>
            <p:cNvSpPr/>
            <p:nvPr/>
          </p:nvSpPr>
          <p:spPr>
            <a:xfrm>
              <a:off x="179512" y="3866321"/>
              <a:ext cx="3384377" cy="2184783"/>
            </a:xfrm>
            <a:prstGeom prst="cube">
              <a:avLst>
                <a:gd name="adj" fmla="val 27973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0000FF"/>
                  </a:solidFill>
                </a:rPr>
                <a:t>OS</a:t>
              </a:r>
            </a:p>
            <a:p>
              <a:pPr algn="ctr"/>
              <a:endParaRPr lang="en-US" altLang="zh-TW" dirty="0">
                <a:solidFill>
                  <a:srgbClr val="0000FF"/>
                </a:solidFill>
              </a:endParaRPr>
            </a:p>
            <a:p>
              <a:pPr algn="ctr"/>
              <a:endParaRPr lang="en-US" altLang="zh-TW" dirty="0" smtClean="0">
                <a:solidFill>
                  <a:srgbClr val="0000FF"/>
                </a:solidFill>
              </a:endParaRPr>
            </a:p>
            <a:p>
              <a:pPr algn="ctr"/>
              <a:endParaRPr lang="en-US" altLang="zh-TW" dirty="0">
                <a:solidFill>
                  <a:srgbClr val="0000FF"/>
                </a:solidFill>
              </a:endParaRPr>
            </a:p>
            <a:p>
              <a:pPr algn="ctr"/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23926"/>
          </a:xfrm>
        </p:spPr>
        <p:txBody>
          <a:bodyPr/>
          <a:lstStyle/>
          <a:p>
            <a:r>
              <a:rPr lang="en-US" altLang="zh-TW" dirty="0" smtClean="0"/>
              <a:t>Now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emerging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b="1" dirty="0" smtClean="0"/>
              <a:t>SDN</a:t>
            </a:r>
            <a:r>
              <a:rPr lang="en-US" altLang="zh-TW" dirty="0" smtClean="0"/>
              <a:t>: Software-Defined Network</a:t>
            </a:r>
            <a:endParaRPr lang="zh-TW" altLang="zh-TW" dirty="0"/>
          </a:p>
          <a:p>
            <a:pPr lvl="1"/>
            <a:r>
              <a:rPr lang="en-US" altLang="zh-TW" b="1" dirty="0"/>
              <a:t>Generalized</a:t>
            </a:r>
            <a:r>
              <a:rPr lang="en-US" altLang="zh-TW" dirty="0"/>
              <a:t> network virtualization</a:t>
            </a:r>
            <a:endParaRPr lang="zh-TW" altLang="zh-TW" dirty="0"/>
          </a:p>
          <a:p>
            <a:pPr lvl="1"/>
            <a:r>
              <a:rPr lang="en-US" altLang="zh-TW" dirty="0" smtClean="0"/>
              <a:t>ONS: Open Networking Summit</a:t>
            </a:r>
          </a:p>
          <a:p>
            <a:pPr lvl="2"/>
            <a:r>
              <a:rPr lang="en-US" altLang="zh-TW" dirty="0" smtClean="0"/>
              <a:t>A </a:t>
            </a:r>
            <a:r>
              <a:rPr lang="en-US" altLang="zh-TW" dirty="0"/>
              <a:t>lot of sponsors and </a:t>
            </a:r>
            <a:r>
              <a:rPr lang="en-US" altLang="zh-TW" b="1" dirty="0" err="1"/>
              <a:t>Nicira</a:t>
            </a:r>
            <a:endParaRPr lang="zh-TW" altLang="zh-TW" dirty="0"/>
          </a:p>
          <a:p>
            <a:pPr lvl="1"/>
            <a:r>
              <a:rPr lang="en-US" altLang="zh-TW" dirty="0" smtClean="0"/>
              <a:t>ONF: Open Networking Foundation</a:t>
            </a:r>
          </a:p>
          <a:p>
            <a:pPr lvl="2"/>
            <a:r>
              <a:rPr lang="en-US" altLang="zh-TW" dirty="0" smtClean="0"/>
              <a:t>Bearing OpenFlow standard and beyond</a:t>
            </a:r>
          </a:p>
          <a:p>
            <a:pPr lvl="1"/>
            <a:r>
              <a:rPr lang="en-US" altLang="zh-TW" b="1" dirty="0" smtClean="0"/>
              <a:t>A </a:t>
            </a:r>
            <a:r>
              <a:rPr lang="en-US" altLang="zh-TW" b="1" dirty="0"/>
              <a:t>New </a:t>
            </a:r>
            <a:r>
              <a:rPr lang="en-US" altLang="zh-TW" b="1" dirty="0" smtClean="0"/>
              <a:t>Net, </a:t>
            </a:r>
            <a:r>
              <a:rPr lang="en-US" altLang="zh-TW" dirty="0" smtClean="0"/>
              <a:t>Technology Review</a:t>
            </a:r>
            <a:endParaRPr lang="zh-TW" altLang="zh-TW" dirty="0"/>
          </a:p>
          <a:p>
            <a:pPr lvl="1"/>
            <a:r>
              <a:rPr lang="en-US" altLang="zh-TW" b="1" dirty="0"/>
              <a:t>Commercialized products </a:t>
            </a:r>
            <a:r>
              <a:rPr lang="en-US" altLang="zh-TW" dirty="0"/>
              <a:t>for data centers and production </a:t>
            </a:r>
            <a:r>
              <a:rPr lang="en-US" altLang="zh-TW" dirty="0" smtClean="0"/>
              <a:t>network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3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Concept of Virtualization</a:t>
            </a:r>
          </a:p>
          <a:p>
            <a:r>
              <a:rPr lang="en-US" altLang="zh-TW" dirty="0" smtClean="0"/>
              <a:t>Virtualization of Computing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Virtualization of Networking</a:t>
            </a:r>
          </a:p>
          <a:p>
            <a:r>
              <a:rPr lang="en-US" altLang="zh-TW" dirty="0" smtClean="0"/>
              <a:t>Software-Defined Network</a:t>
            </a:r>
          </a:p>
          <a:p>
            <a:r>
              <a:rPr lang="en-US" altLang="zh-TW" dirty="0" smtClean="0"/>
              <a:t>Possible Directions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98174" y="4114800"/>
            <a:ext cx="8229600" cy="24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Eric Keller, Jen </a:t>
            </a:r>
            <a:r>
              <a:rPr lang="en-US" altLang="zh-TW" sz="1800" dirty="0" err="1"/>
              <a:t>Roxford</a:t>
            </a:r>
            <a:r>
              <a:rPr lang="en-US" altLang="zh-TW" sz="1800" dirty="0"/>
              <a:t>, “</a:t>
            </a:r>
            <a:r>
              <a:rPr lang="en-US" altLang="zh-TW" sz="1800" b="1" dirty="0"/>
              <a:t>The ‘Platform as a Service’ Model for Networking</a:t>
            </a:r>
            <a:r>
              <a:rPr lang="en-US" altLang="zh-TW" sz="1800" dirty="0"/>
              <a:t>”, in </a:t>
            </a:r>
            <a:r>
              <a:rPr lang="en-US" altLang="zh-TW" sz="1800" dirty="0" smtClean="0"/>
              <a:t>WREN, NSDI </a:t>
            </a:r>
            <a:r>
              <a:rPr lang="en-US" altLang="zh-TW" sz="1800" dirty="0"/>
              <a:t>, </a:t>
            </a:r>
            <a:r>
              <a:rPr lang="en-US" altLang="zh-TW" sz="1800" dirty="0" smtClean="0"/>
              <a:t>Apr. 2010. (Workshop on Research on Enterprise Networking)</a:t>
            </a:r>
          </a:p>
          <a:p>
            <a:r>
              <a:rPr lang="en-US" altLang="zh-TW" sz="1800" dirty="0"/>
              <a:t>Martin </a:t>
            </a:r>
            <a:r>
              <a:rPr lang="en-US" altLang="zh-TW" sz="1800" dirty="0" err="1"/>
              <a:t>Casado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Teemu</a:t>
            </a:r>
            <a:r>
              <a:rPr lang="en-US" altLang="zh-TW" sz="1800" dirty="0"/>
              <a:t> </a:t>
            </a:r>
            <a:r>
              <a:rPr lang="en-US" altLang="zh-TW" sz="1800" dirty="0" err="1"/>
              <a:t>Koponen</a:t>
            </a:r>
            <a:r>
              <a:rPr lang="en-US" altLang="zh-TW" sz="1800" dirty="0"/>
              <a:t>, Rajiv </a:t>
            </a:r>
            <a:r>
              <a:rPr lang="en-US" altLang="zh-TW" sz="1800" dirty="0" err="1"/>
              <a:t>Ramanathan</a:t>
            </a:r>
            <a:r>
              <a:rPr lang="en-US" altLang="zh-TW" sz="1800" dirty="0"/>
              <a:t>, Scott </a:t>
            </a:r>
            <a:r>
              <a:rPr lang="en-US" altLang="zh-TW" sz="1800" dirty="0" err="1"/>
              <a:t>Shenker</a:t>
            </a:r>
            <a:r>
              <a:rPr lang="en-US" altLang="zh-TW" sz="1800" dirty="0"/>
              <a:t>, “</a:t>
            </a:r>
            <a:r>
              <a:rPr lang="en-US" altLang="zh-TW" sz="1800" b="1" dirty="0"/>
              <a:t>Virtualizing the Network Forwarding Plane</a:t>
            </a:r>
            <a:r>
              <a:rPr lang="en-US" altLang="zh-TW" sz="1800" dirty="0"/>
              <a:t>”, in </a:t>
            </a:r>
            <a:r>
              <a:rPr lang="en-US" altLang="zh-TW" sz="1800" dirty="0" smtClean="0"/>
              <a:t>PRESTO, ACM </a:t>
            </a:r>
            <a:r>
              <a:rPr lang="en-US" altLang="zh-TW" sz="1800" dirty="0" err="1" smtClean="0"/>
              <a:t>CoNEXT</a:t>
            </a:r>
            <a:r>
              <a:rPr lang="en-US" altLang="zh-TW" sz="1800" dirty="0" smtClean="0"/>
              <a:t>, Nov. 2010</a:t>
            </a:r>
            <a:r>
              <a:rPr lang="en-US" altLang="zh-TW" sz="1800" dirty="0"/>
              <a:t>. (Programmable Routers for Extensible Services of </a:t>
            </a:r>
            <a:r>
              <a:rPr lang="en-US" altLang="zh-TW" sz="1800" dirty="0" smtClean="0"/>
              <a:t>Tomorrow, Conference on emerging Networking Experiments and Technologies)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3317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Current Network Virtualization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Virtual Net: A network of </a:t>
            </a:r>
            <a:r>
              <a:rPr lang="en-US" altLang="zh-TW" dirty="0" err="1" smtClean="0"/>
              <a:t>vir</a:t>
            </a:r>
            <a:r>
              <a:rPr lang="en-US" altLang="zh-TW" dirty="0" smtClean="0"/>
              <a:t>. routers</a:t>
            </a:r>
          </a:p>
          <a:p>
            <a:pPr lvl="1"/>
            <a:r>
              <a:rPr lang="en-US" altLang="zh-TW" dirty="0" smtClean="0"/>
              <a:t>Virtual Routers: slice of 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. routers</a:t>
            </a:r>
          </a:p>
          <a:p>
            <a:pPr lvl="1"/>
            <a:r>
              <a:rPr lang="en-US" altLang="zh-TW" dirty="0" smtClean="0"/>
              <a:t>Connected via partitioned links</a:t>
            </a:r>
          </a:p>
          <a:p>
            <a:pPr lvl="1"/>
            <a:r>
              <a:rPr lang="en-US" altLang="zh-TW" dirty="0" smtClean="0"/>
              <a:t>Multiple VNs share a 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. substrate</a:t>
            </a:r>
          </a:p>
          <a:p>
            <a:r>
              <a:rPr lang="en-US" altLang="zh-TW" dirty="0" smtClean="0"/>
              <a:t>1-to-1 mapping of </a:t>
            </a:r>
            <a:r>
              <a:rPr lang="en-US" altLang="zh-TW" dirty="0" err="1" smtClean="0"/>
              <a:t>vir</a:t>
            </a:r>
            <a:r>
              <a:rPr lang="en-US" altLang="zh-TW" dirty="0" smtClean="0"/>
              <a:t>./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. routers</a:t>
            </a:r>
          </a:p>
          <a:p>
            <a:r>
              <a:rPr lang="en-US" altLang="zh-TW" dirty="0" smtClean="0"/>
              <a:t>Topology-dependent: no automation</a:t>
            </a:r>
          </a:p>
          <a:p>
            <a:r>
              <a:rPr lang="en-US" altLang="zh-TW" dirty="0" smtClean="0"/>
              <a:t>Manual 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., slow adaptation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3" t="46637" r="18817" b="6284"/>
          <a:stretch/>
        </p:blipFill>
        <p:spPr bwMode="auto">
          <a:xfrm>
            <a:off x="566530" y="5022131"/>
            <a:ext cx="2822713" cy="175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7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Disadvantages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Ideals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Current disadvantages: </a:t>
            </a:r>
          </a:p>
          <a:p>
            <a:pPr lvl="1"/>
            <a:r>
              <a:rPr lang="en-US" altLang="zh-TW" dirty="0" smtClean="0"/>
              <a:t>User: just as managing a 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. net</a:t>
            </a:r>
          </a:p>
          <a:p>
            <a:pPr lvl="1"/>
            <a:r>
              <a:rPr lang="en-US" altLang="zh-TW" dirty="0" smtClean="0"/>
              <a:t>Provider: No flexibility, inefficient</a:t>
            </a:r>
          </a:p>
          <a:p>
            <a:pPr lvl="1"/>
            <a:r>
              <a:rPr lang="en-US" altLang="zh-TW" dirty="0" smtClean="0"/>
              <a:t>Device failure, congestion, </a:t>
            </a:r>
            <a:r>
              <a:rPr lang="en-US" altLang="zh-TW" dirty="0" err="1" smtClean="0"/>
              <a:t>topo</a:t>
            </a:r>
            <a:r>
              <a:rPr lang="en-US" altLang="zh-TW" dirty="0" smtClean="0"/>
              <a:t> changes: </a:t>
            </a:r>
            <a:r>
              <a:rPr lang="en-US" altLang="zh-TW" dirty="0" smtClean="0">
                <a:solidFill>
                  <a:srgbClr val="C00000"/>
                </a:solidFill>
              </a:rPr>
              <a:t>visible to users and disrupt systems</a:t>
            </a:r>
          </a:p>
          <a:p>
            <a:r>
              <a:rPr lang="en-US" altLang="zh-TW" dirty="0" smtClean="0"/>
              <a:t>Ideal:</a:t>
            </a:r>
          </a:p>
          <a:p>
            <a:pPr lvl="1"/>
            <a:r>
              <a:rPr lang="en-US" altLang="zh-TW" dirty="0" smtClean="0"/>
              <a:t>Independent of </a:t>
            </a:r>
            <a:r>
              <a:rPr lang="en-US" altLang="zh-TW" dirty="0" err="1" smtClean="0"/>
              <a:t>topo</a:t>
            </a:r>
            <a:r>
              <a:rPr lang="en-US" altLang="zh-TW" dirty="0" smtClean="0"/>
              <a:t> and app</a:t>
            </a:r>
          </a:p>
          <a:p>
            <a:pPr lvl="1"/>
            <a:r>
              <a:rPr lang="en-US" altLang="zh-TW" dirty="0" smtClean="0"/>
              <a:t>Substrate = resource pool of networking</a:t>
            </a:r>
          </a:p>
          <a:p>
            <a:pPr lvl="1"/>
            <a:r>
              <a:rPr lang="en-US" altLang="zh-TW" dirty="0" smtClean="0"/>
              <a:t>Provide in-network functionalities</a:t>
            </a:r>
            <a:br>
              <a:rPr lang="en-US" altLang="zh-TW" dirty="0" smtClean="0"/>
            </a:br>
            <a:r>
              <a:rPr lang="en-US" altLang="zh-TW" dirty="0" smtClean="0"/>
              <a:t>(ACL, Policy Routes, </a:t>
            </a:r>
            <a:r>
              <a:rPr lang="en-US" altLang="zh-TW" dirty="0" err="1" smtClean="0"/>
              <a:t>QoS</a:t>
            </a:r>
            <a:r>
              <a:rPr lang="en-US" altLang="zh-TW" dirty="0" smtClean="0"/>
              <a:t>, Tenants)</a:t>
            </a:r>
          </a:p>
          <a:p>
            <a:pPr lvl="1"/>
            <a:r>
              <a:rPr lang="en-US" altLang="zh-TW" dirty="0" smtClean="0"/>
              <a:t>HW changes: hide from sys. logical view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1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Decoupled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9594" y="1196751"/>
            <a:ext cx="8644812" cy="528356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Platform decoupled from infrastructure</a:t>
            </a:r>
            <a:endParaRPr lang="en-US" altLang="zh-TW" dirty="0"/>
          </a:p>
          <a:p>
            <a:pPr lvl="1"/>
            <a:r>
              <a:rPr lang="en-US" altLang="zh-TW" dirty="0" smtClean="0"/>
              <a:t>A single router abstraction, for user</a:t>
            </a:r>
          </a:p>
          <a:p>
            <a:pPr lvl="1"/>
            <a:r>
              <a:rPr lang="en-US" altLang="zh-TW" dirty="0" smtClean="0"/>
              <a:t>Or, a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network OS abstraction</a:t>
            </a:r>
            <a:r>
              <a:rPr lang="en-US" altLang="zh-TW" dirty="0" smtClean="0"/>
              <a:t>, for operator</a:t>
            </a:r>
          </a:p>
          <a:p>
            <a:pPr lvl="1"/>
            <a:r>
              <a:rPr lang="en-US" altLang="zh-TW" dirty="0"/>
              <a:t>Fully generalized virtualization of forwarding </a:t>
            </a:r>
            <a:r>
              <a:rPr lang="en-US" altLang="zh-TW" dirty="0" smtClean="0"/>
              <a:t>plane</a:t>
            </a:r>
          </a:p>
          <a:p>
            <a:r>
              <a:rPr lang="en-US" altLang="zh-TW" dirty="0" smtClean="0"/>
              <a:t>Single 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 device shared by multiple </a:t>
            </a:r>
            <a:r>
              <a:rPr lang="en-US" altLang="zh-TW" dirty="0" err="1" smtClean="0"/>
              <a:t>vir</a:t>
            </a:r>
            <a:r>
              <a:rPr lang="en-US" altLang="zh-TW" dirty="0" smtClean="0"/>
              <a:t> services</a:t>
            </a:r>
          </a:p>
          <a:p>
            <a:r>
              <a:rPr lang="en-US" altLang="zh-TW" dirty="0" smtClean="0"/>
              <a:t>Single logical service ran across multiple </a:t>
            </a:r>
            <a:r>
              <a:rPr lang="en-US" altLang="zh-TW" dirty="0" err="1" smtClean="0"/>
              <a:t>phy</a:t>
            </a:r>
            <a:r>
              <a:rPr lang="en-US" altLang="zh-TW" dirty="0" smtClean="0"/>
              <a:t> devices</a:t>
            </a:r>
          </a:p>
          <a:p>
            <a:r>
              <a:rPr lang="en-US" altLang="zh-TW" dirty="0"/>
              <a:t>Automation and dynamic </a:t>
            </a:r>
            <a:r>
              <a:rPr lang="en-US" altLang="zh-TW" dirty="0" smtClean="0"/>
              <a:t>adaptation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34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Hypervisor / 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9594" y="902043"/>
            <a:ext cx="8644812" cy="5747235"/>
          </a:xfrm>
        </p:spPr>
        <p:txBody>
          <a:bodyPr>
            <a:normAutofit/>
          </a:bodyPr>
          <a:lstStyle/>
          <a:p>
            <a:r>
              <a:rPr lang="en-US" altLang="zh-TW" dirty="0"/>
              <a:t>Features and descriptions</a:t>
            </a:r>
          </a:p>
          <a:p>
            <a:pPr lvl="1"/>
            <a:r>
              <a:rPr lang="en-US" altLang="zh-TW" dirty="0"/>
              <a:t>Network-wide software layer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Under network control applications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On top of distributed networking devices</a:t>
            </a:r>
          </a:p>
          <a:p>
            <a:pPr lvl="1"/>
            <a:r>
              <a:rPr lang="en-US" altLang="zh-TW" dirty="0"/>
              <a:t>Multiplex, demultiplex, and monitor</a:t>
            </a:r>
          </a:p>
          <a:p>
            <a:pPr lvl="1"/>
            <a:r>
              <a:rPr lang="en-US" altLang="zh-TW" dirty="0" smtClean="0"/>
              <a:t>Implemented via distributed </a:t>
            </a:r>
            <a:r>
              <a:rPr lang="en-US" altLang="zh-TW" dirty="0"/>
              <a:t>system</a:t>
            </a:r>
          </a:p>
          <a:p>
            <a:pPr lvl="1"/>
            <a:r>
              <a:rPr lang="en-US" altLang="zh-TW" b="1" dirty="0"/>
              <a:t>Distribute network states and loads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Logically centralized (huge difference)</a:t>
            </a:r>
          </a:p>
          <a:p>
            <a:r>
              <a:rPr lang="en-US" altLang="zh-TW" dirty="0"/>
              <a:t>Partitions resources through multiple contexts; Distributes logical context over multiple </a:t>
            </a:r>
            <a:r>
              <a:rPr lang="en-US" altLang="zh-TW" dirty="0" err="1"/>
              <a:t>phy</a:t>
            </a:r>
            <a:r>
              <a:rPr lang="en-US" altLang="zh-TW" dirty="0"/>
              <a:t> devices. </a:t>
            </a:r>
            <a:r>
              <a:rPr lang="en-US" altLang="zh-TW" b="1" dirty="0">
                <a:solidFill>
                  <a:srgbClr val="FF0000"/>
                </a:solidFill>
              </a:rPr>
              <a:t>HOW?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2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392285"/>
          </a:xfrm>
        </p:spPr>
        <p:txBody>
          <a:bodyPr/>
          <a:lstStyle/>
          <a:p>
            <a:r>
              <a:rPr lang="en-US" altLang="zh-TW" dirty="0" smtClean="0"/>
              <a:t>The Concept of Virtualization</a:t>
            </a:r>
          </a:p>
          <a:p>
            <a:r>
              <a:rPr lang="en-US" altLang="zh-TW" dirty="0" smtClean="0"/>
              <a:t>Virtualization of Computing</a:t>
            </a:r>
          </a:p>
          <a:p>
            <a:r>
              <a:rPr lang="en-US" altLang="zh-TW" dirty="0" smtClean="0"/>
              <a:t>Virtualization of Networking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Software-Defined Network</a:t>
            </a:r>
          </a:p>
          <a:p>
            <a:r>
              <a:rPr lang="en-US" altLang="zh-TW" dirty="0" smtClean="0"/>
              <a:t>Possible Directions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98173" y="4363278"/>
            <a:ext cx="8647043" cy="23058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Verdana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 err="1" smtClean="0"/>
              <a:t>Saurav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Das, </a:t>
            </a:r>
            <a:r>
              <a:rPr lang="en-US" altLang="zh-TW" sz="1800" dirty="0" err="1"/>
              <a:t>Yiannis</a:t>
            </a:r>
            <a:r>
              <a:rPr lang="en-US" altLang="zh-TW" sz="1800" dirty="0"/>
              <a:t> </a:t>
            </a:r>
            <a:r>
              <a:rPr lang="en-US" altLang="zh-TW" sz="1800" dirty="0" err="1"/>
              <a:t>Yiakoumis</a:t>
            </a:r>
            <a:r>
              <a:rPr lang="en-US" altLang="zh-TW" sz="1800" dirty="0"/>
              <a:t>, Guru </a:t>
            </a:r>
            <a:r>
              <a:rPr lang="en-US" altLang="zh-TW" sz="1800" dirty="0" err="1"/>
              <a:t>Parulkar</a:t>
            </a:r>
            <a:r>
              <a:rPr lang="en-US" altLang="zh-TW" sz="1800" dirty="0"/>
              <a:t>, Nick </a:t>
            </a:r>
            <a:r>
              <a:rPr lang="en-US" altLang="zh-TW" sz="1800" dirty="0" err="1"/>
              <a:t>McKeown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Preeti</a:t>
            </a:r>
            <a:r>
              <a:rPr lang="en-US" altLang="zh-TW" sz="1800" dirty="0"/>
              <a:t> Singh, Daniel </a:t>
            </a:r>
            <a:r>
              <a:rPr lang="en-US" altLang="zh-TW" sz="1800" dirty="0" err="1"/>
              <a:t>Getachew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Premal</a:t>
            </a:r>
            <a:r>
              <a:rPr lang="en-US" altLang="zh-TW" sz="1800" dirty="0"/>
              <a:t> Dinesh Desai, </a:t>
            </a:r>
            <a:r>
              <a:rPr lang="en-US" altLang="zh-TW" sz="1800" dirty="0" smtClean="0"/>
              <a:t>"</a:t>
            </a:r>
            <a:r>
              <a:rPr lang="en-US" altLang="zh-TW" sz="1800" b="1" dirty="0" smtClean="0"/>
              <a:t>Application-Aware Aggregation and Traffic </a:t>
            </a:r>
            <a:r>
              <a:rPr lang="en-US" altLang="zh-TW" sz="1800" b="1" dirty="0"/>
              <a:t>Engineering  </a:t>
            </a:r>
            <a:r>
              <a:rPr lang="en-US" altLang="zh-TW" sz="1800" b="1" dirty="0" smtClean="0"/>
              <a:t>in </a:t>
            </a:r>
            <a:r>
              <a:rPr lang="en-US" altLang="zh-TW" sz="1800" b="1" dirty="0"/>
              <a:t>a Converged Packet-Circuit </a:t>
            </a:r>
            <a:r>
              <a:rPr lang="en-US" altLang="zh-TW" sz="1800" b="1" dirty="0" smtClean="0"/>
              <a:t>Network</a:t>
            </a:r>
            <a:r>
              <a:rPr lang="en-US" altLang="zh-TW" sz="1800" dirty="0" smtClean="0"/>
              <a:t>", OFC/NFOEC 2011.</a:t>
            </a:r>
          </a:p>
          <a:p>
            <a:r>
              <a:rPr lang="en-US" altLang="zh-TW" sz="1800" dirty="0"/>
              <a:t>T. </a:t>
            </a:r>
            <a:r>
              <a:rPr lang="en-US" altLang="zh-TW" sz="1800" dirty="0" err="1"/>
              <a:t>Koponen</a:t>
            </a:r>
            <a:r>
              <a:rPr lang="en-US" altLang="zh-TW" sz="1800" dirty="0"/>
              <a:t>, M. </a:t>
            </a:r>
            <a:r>
              <a:rPr lang="en-US" altLang="zh-TW" sz="1800" dirty="0" err="1"/>
              <a:t>Casado</a:t>
            </a:r>
            <a:r>
              <a:rPr lang="en-US" altLang="zh-TW" sz="1800" dirty="0"/>
              <a:t>, N. </a:t>
            </a:r>
            <a:r>
              <a:rPr lang="en-US" altLang="zh-TW" sz="1800" dirty="0" err="1"/>
              <a:t>Gude</a:t>
            </a:r>
            <a:r>
              <a:rPr lang="en-US" altLang="zh-TW" sz="1800" dirty="0"/>
              <a:t>, J. </a:t>
            </a:r>
            <a:r>
              <a:rPr lang="en-US" altLang="zh-TW" sz="1800" dirty="0" err="1"/>
              <a:t>Stribling</a:t>
            </a:r>
            <a:r>
              <a:rPr lang="en-US" altLang="zh-TW" sz="1800" dirty="0"/>
              <a:t>, L. </a:t>
            </a:r>
            <a:r>
              <a:rPr lang="en-US" altLang="zh-TW" sz="1800" dirty="0" err="1"/>
              <a:t>Poutievski</a:t>
            </a:r>
            <a:r>
              <a:rPr lang="en-US" altLang="zh-TW" sz="1800" dirty="0"/>
              <a:t>, M. Zhu, R. </a:t>
            </a:r>
            <a:r>
              <a:rPr lang="en-US" altLang="zh-TW" sz="1800" dirty="0" err="1"/>
              <a:t>Ramanathan</a:t>
            </a:r>
            <a:r>
              <a:rPr lang="en-US" altLang="zh-TW" sz="1800" dirty="0"/>
              <a:t>, Y. Iwata, H. Inoue, T. Hama, and S. </a:t>
            </a:r>
            <a:r>
              <a:rPr lang="en-US" altLang="zh-TW" sz="1800" dirty="0" err="1"/>
              <a:t>Shenker</a:t>
            </a:r>
            <a:r>
              <a:rPr lang="en-US" altLang="zh-TW" sz="1800" dirty="0"/>
              <a:t>. “</a:t>
            </a:r>
            <a:r>
              <a:rPr lang="en-US" altLang="zh-TW" sz="1800" b="1" dirty="0" err="1"/>
              <a:t>Onix</a:t>
            </a:r>
            <a:r>
              <a:rPr lang="en-US" altLang="zh-TW" sz="1800" b="1" dirty="0"/>
              <a:t>: A Distributed Control Platform for Large-scale Production Networks.</a:t>
            </a:r>
            <a:r>
              <a:rPr lang="en-US" altLang="zh-TW" sz="1800" dirty="0"/>
              <a:t>” In Proc. OSDI , October </a:t>
            </a:r>
            <a:r>
              <a:rPr lang="en-US" altLang="zh-TW" sz="1800" dirty="0" smtClean="0"/>
              <a:t>2010</a:t>
            </a:r>
            <a:r>
              <a:rPr lang="en-US" altLang="zh-TW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8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445126" y="1396370"/>
            <a:ext cx="1119392" cy="492031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smtClean="0">
                <a:solidFill>
                  <a:srgbClr val="C00000"/>
                </a:solidFill>
              </a:rPr>
              <a:t>Routing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982788" y="3965575"/>
            <a:ext cx="1666875" cy="127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60800" y="3833813"/>
            <a:ext cx="1322388" cy="8397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965575" y="5241925"/>
            <a:ext cx="1536700" cy="844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H="1">
            <a:off x="1967707" y="5168106"/>
            <a:ext cx="603250" cy="183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46775" y="4394200"/>
            <a:ext cx="1433513" cy="5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965575" y="1393173"/>
            <a:ext cx="2224088" cy="492031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 dirty="0" smtClean="0">
                <a:solidFill>
                  <a:srgbClr val="C00000"/>
                </a:solidFill>
              </a:rPr>
              <a:t>Traffic Engineering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-453231" y="3793332"/>
            <a:ext cx="2776537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2836863" y="2898775"/>
            <a:ext cx="989012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4368800" y="3538538"/>
            <a:ext cx="2268537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6665912" y="3119438"/>
            <a:ext cx="1427163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821267" y="1988440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</a:rPr>
              <a:t>Network OS</a:t>
            </a:r>
          </a:p>
        </p:txBody>
      </p:sp>
      <p:sp>
        <p:nvSpPr>
          <p:cNvPr id="101" name="Right Brace 100"/>
          <p:cNvSpPr/>
          <p:nvPr/>
        </p:nvSpPr>
        <p:spPr bwMode="auto">
          <a:xfrm>
            <a:off x="3649663" y="2406650"/>
            <a:ext cx="219075" cy="987425"/>
          </a:xfrm>
          <a:prstGeom prst="rightBrace">
            <a:avLst>
              <a:gd name="adj1" fmla="val 31524"/>
              <a:gd name="adj2" fmla="val 50000"/>
            </a:avLst>
          </a:prstGeom>
          <a:ln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69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21"/>
          <p:cNvGrpSpPr>
            <a:grpSpLocks/>
          </p:cNvGrpSpPr>
          <p:nvPr/>
        </p:nvGrpSpPr>
        <p:grpSpPr bwMode="auto">
          <a:xfrm>
            <a:off x="360363" y="965200"/>
            <a:ext cx="5970863" cy="976313"/>
            <a:chOff x="360953" y="231801"/>
            <a:chExt cx="5970816" cy="976228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2227838" y="1208029"/>
              <a:ext cx="4103931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740" name="TextBox 109"/>
            <p:cNvSpPr txBox="1">
              <a:spLocks noChangeArrowheads="1"/>
            </p:cNvSpPr>
            <p:nvPr/>
          </p:nvSpPr>
          <p:spPr bwMode="auto">
            <a:xfrm>
              <a:off x="360953" y="231801"/>
              <a:ext cx="2508230" cy="369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dirty="0"/>
                <a:t>3. Well-defined open API</a:t>
              </a:r>
            </a:p>
          </p:txBody>
        </p:sp>
        <p:cxnSp>
          <p:nvCxnSpPr>
            <p:cNvPr id="113" name="Straight Connector 112"/>
            <p:cNvCxnSpPr>
              <a:endCxn id="29740" idx="2"/>
            </p:cNvCxnSpPr>
            <p:nvPr/>
          </p:nvCxnSpPr>
          <p:spPr>
            <a:xfrm rot="10800000">
              <a:off x="1615068" y="601657"/>
              <a:ext cx="612770" cy="606372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995988" y="924972"/>
            <a:ext cx="3470275" cy="1351089"/>
            <a:chOff x="5957958" y="-1051208"/>
            <a:chExt cx="3468744" cy="1350315"/>
          </a:xfrm>
        </p:grpSpPr>
        <p:sp>
          <p:nvSpPr>
            <p:cNvPr id="29737" name="TextBox 103"/>
            <p:cNvSpPr txBox="1">
              <a:spLocks noChangeArrowheads="1"/>
            </p:cNvSpPr>
            <p:nvPr/>
          </p:nvSpPr>
          <p:spPr bwMode="auto">
            <a:xfrm>
              <a:off x="5957958" y="-1051208"/>
              <a:ext cx="3468744" cy="92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dirty="0"/>
                <a:t>2. At least one Network OS</a:t>
              </a:r>
              <a:br>
                <a:rPr lang="en-US" dirty="0"/>
              </a:br>
              <a:r>
                <a:rPr lang="en-US" dirty="0"/>
                <a:t>probably many.</a:t>
              </a:r>
              <a:br>
                <a:rPr lang="en-US" dirty="0"/>
              </a:br>
              <a:r>
                <a:rPr lang="en-US" dirty="0"/>
                <a:t>Open- and closed-source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flipH="1">
              <a:off x="6625206" y="-129399"/>
              <a:ext cx="716442" cy="42850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0" y="259892"/>
            <a:ext cx="9144000" cy="73070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 smtClean="0"/>
              <a:t>OpenFlow/Software-Defined Network(SDN)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165600" y="3104079"/>
            <a:ext cx="1244600" cy="369332"/>
          </a:xfrm>
          <a:prstGeom prst="rect">
            <a:avLst/>
          </a:prstGeom>
          <a:solidFill>
            <a:srgbClr val="FFD042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1F497D"/>
                </a:solidFill>
              </a:rPr>
              <a:t>OpenFlow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611188" y="502285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Simple Packet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Forwarding </a:t>
            </a:r>
          </a:p>
          <a:p>
            <a:pPr algn="ctr">
              <a:defRPr/>
            </a:pPr>
            <a:r>
              <a:rPr lang="en-US" sz="1400" dirty="0" smtClean="0">
                <a:solidFill>
                  <a:srgbClr val="FFFF00"/>
                </a:solidFill>
              </a:rPr>
              <a:t>Hardware</a:t>
            </a:r>
          </a:p>
          <a:p>
            <a:pPr algn="ctr">
              <a:defRPr/>
            </a:pP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2878138" y="593725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Simple Packet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Forwarding 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Hardware</a:t>
            </a:r>
          </a:p>
          <a:p>
            <a:pPr algn="ctr">
              <a:defRPr/>
            </a:pP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646363" y="3394075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Simple Packet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Forwarding 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Hardware</a:t>
            </a:r>
          </a:p>
          <a:p>
            <a:pPr algn="ctr">
              <a:defRPr/>
            </a:pP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8063" y="464185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Simple Packet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Forwarding 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Hardware</a:t>
            </a:r>
          </a:p>
          <a:p>
            <a:pPr algn="ctr">
              <a:defRPr/>
            </a:pP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799263" y="3775075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Simple Packet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Forwarding </a:t>
            </a:r>
          </a:p>
          <a:p>
            <a:pPr algn="ctr">
              <a:defRPr/>
            </a:pPr>
            <a:r>
              <a:rPr lang="en-US" sz="1400" dirty="0">
                <a:solidFill>
                  <a:srgbClr val="FFFF00"/>
                </a:solidFill>
              </a:rPr>
              <a:t>Hardware</a:t>
            </a:r>
          </a:p>
          <a:p>
            <a:pPr algn="ctr">
              <a:defRPr/>
            </a:pP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0" name="TextBox 109"/>
          <p:cNvSpPr txBox="1">
            <a:spLocks noChangeArrowheads="1"/>
          </p:cNvSpPr>
          <p:nvPr/>
        </p:nvSpPr>
        <p:spPr bwMode="auto">
          <a:xfrm>
            <a:off x="3868738" y="2734191"/>
            <a:ext cx="3310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/>
              <a:t>1</a:t>
            </a:r>
            <a:r>
              <a:rPr lang="en-US" dirty="0" smtClean="0"/>
              <a:t>. Open vendor agnostic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1"/>
          <p:cNvSpPr txBox="1">
            <a:spLocks noChangeArrowheads="1"/>
          </p:cNvSpPr>
          <p:nvPr/>
        </p:nvSpPr>
        <p:spPr bwMode="auto">
          <a:xfrm>
            <a:off x="1752600" y="3657600"/>
            <a:ext cx="3732783" cy="4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 smtClean="0">
                <a:latin typeface="Times New Roman" pitchFamily="18" charset="0"/>
                <a:ea typeface="MS Gothic" charset="-128"/>
                <a:cs typeface="Times New Roman" pitchFamily="18" charset="0"/>
              </a:rPr>
              <a:t>OpenFlow</a:t>
            </a:r>
            <a:r>
              <a:rPr lang="en-US" altLang="ko-KR" sz="2000" b="1" dirty="0" smtClean="0">
                <a:latin typeface="Times New Roman" pitchFamily="18" charset="0"/>
                <a:ea typeface="MS Gothic" charset="-128"/>
                <a:cs typeface="Times New Roman" pitchFamily="18" charset="0"/>
              </a:rPr>
              <a:t> Protocol</a:t>
            </a:r>
            <a:endParaRPr lang="en-US" altLang="ko-KR" sz="2000" dirty="0" smtClean="0">
              <a:latin typeface="Arial" pitchFamily="34" charset="0"/>
            </a:endParaRPr>
          </a:p>
        </p:txBody>
      </p:sp>
      <p:sp>
        <p:nvSpPr>
          <p:cNvPr id="71" name="AutoShape 7"/>
          <p:cNvSpPr>
            <a:spLocks noChangeShapeType="1"/>
          </p:cNvSpPr>
          <p:nvPr/>
        </p:nvSpPr>
        <p:spPr bwMode="auto">
          <a:xfrm flipV="1">
            <a:off x="914401" y="2743200"/>
            <a:ext cx="1143000" cy="1828800"/>
          </a:xfrm>
          <a:prstGeom prst="straightConnector1">
            <a:avLst/>
          </a:prstGeom>
          <a:noFill/>
          <a:ln w="9525">
            <a:solidFill>
              <a:srgbClr val="7F7F7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2" name="AutoShape 5"/>
          <p:cNvSpPr>
            <a:spLocks noChangeShapeType="1"/>
          </p:cNvSpPr>
          <p:nvPr/>
        </p:nvSpPr>
        <p:spPr bwMode="auto">
          <a:xfrm flipH="1" flipV="1">
            <a:off x="5334000" y="2743198"/>
            <a:ext cx="1066800" cy="1905001"/>
          </a:xfrm>
          <a:prstGeom prst="straightConnector1">
            <a:avLst/>
          </a:prstGeom>
          <a:noFill/>
          <a:ln w="9525">
            <a:solidFill>
              <a:srgbClr val="7F7F7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6" name="AutoShape 22"/>
          <p:cNvSpPr>
            <a:spLocks noChangeArrowheads="1"/>
          </p:cNvSpPr>
          <p:nvPr/>
        </p:nvSpPr>
        <p:spPr bwMode="auto">
          <a:xfrm>
            <a:off x="838200" y="2209800"/>
            <a:ext cx="5638800" cy="533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prstClr val="white"/>
                </a:solidFill>
              </a:rPr>
              <a:t>NETWORK OPERATING SYSTEM</a:t>
            </a:r>
            <a:endParaRPr lang="en-US" sz="2000" dirty="0" smtClean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38200" y="1371600"/>
            <a:ext cx="1219200" cy="685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Bandwidth  - on - Demand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8" name="AutoShape 7"/>
          <p:cNvSpPr>
            <a:spLocks noChangeShapeType="1"/>
          </p:cNvSpPr>
          <p:nvPr/>
        </p:nvSpPr>
        <p:spPr bwMode="auto">
          <a:xfrm flipH="1" flipV="1">
            <a:off x="3628142" y="2743200"/>
            <a:ext cx="45719" cy="1905000"/>
          </a:xfrm>
          <a:prstGeom prst="straightConnector1">
            <a:avLst/>
          </a:prstGeom>
          <a:noFill/>
          <a:ln w="9525">
            <a:solidFill>
              <a:srgbClr val="7F7F7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133600" y="1371600"/>
            <a:ext cx="914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Dynamic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Optical 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Bypass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124200" y="1371600"/>
            <a:ext cx="990600" cy="685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Unified Recovery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7924800" y="1676400"/>
            <a:ext cx="228600" cy="2286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153400" y="2133600"/>
            <a:ext cx="990600" cy="1295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Unified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Plane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553200" y="354466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Switch Abstraction</a:t>
            </a:r>
            <a:endParaRPr lang="en-US" dirty="0"/>
          </a:p>
        </p:txBody>
      </p:sp>
      <p:cxnSp>
        <p:nvCxnSpPr>
          <p:cNvPr id="85" name="Straight Arrow Connector 84"/>
          <p:cNvCxnSpPr/>
          <p:nvPr/>
        </p:nvCxnSpPr>
        <p:spPr>
          <a:xfrm rot="10800000">
            <a:off x="6629400" y="3886201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553200" y="1600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Networking </a:t>
            </a:r>
          </a:p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6629400" y="1905001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AutoShape 5"/>
          <p:cNvSpPr>
            <a:spLocks noChangeShapeType="1"/>
          </p:cNvSpPr>
          <p:nvPr/>
        </p:nvSpPr>
        <p:spPr bwMode="auto">
          <a:xfrm flipH="1" flipV="1">
            <a:off x="4495800" y="2743200"/>
            <a:ext cx="685800" cy="1905000"/>
          </a:xfrm>
          <a:prstGeom prst="straightConnector1">
            <a:avLst/>
          </a:prstGeom>
          <a:noFill/>
          <a:ln w="9525">
            <a:solidFill>
              <a:srgbClr val="7F7F7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4" name="AutoShape 7"/>
          <p:cNvSpPr>
            <a:spLocks noChangeShapeType="1"/>
          </p:cNvSpPr>
          <p:nvPr/>
        </p:nvSpPr>
        <p:spPr bwMode="auto">
          <a:xfrm flipV="1">
            <a:off x="2362200" y="2743200"/>
            <a:ext cx="533400" cy="1828800"/>
          </a:xfrm>
          <a:prstGeom prst="straightConnector1">
            <a:avLst/>
          </a:prstGeom>
          <a:noFill/>
          <a:ln w="9525">
            <a:solidFill>
              <a:srgbClr val="7F7F7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5" name="AutoShape 22"/>
          <p:cNvSpPr>
            <a:spLocks noChangeArrowheads="1"/>
          </p:cNvSpPr>
          <p:nvPr/>
        </p:nvSpPr>
        <p:spPr bwMode="auto">
          <a:xfrm>
            <a:off x="1219200" y="2895600"/>
            <a:ext cx="4953000" cy="457200"/>
          </a:xfrm>
          <a:prstGeom prst="roundRect">
            <a:avLst>
              <a:gd name="adj" fmla="val 16667"/>
            </a:avLst>
          </a:prstGeom>
          <a:ln>
            <a:prstDash val="sysDash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en-US" sz="1600" b="1" dirty="0" smtClean="0">
                <a:solidFill>
                  <a:prstClr val="black"/>
                </a:solidFill>
              </a:rPr>
              <a:t>VIRTUALIZATION (SLICING) PLANE</a:t>
            </a:r>
            <a:endParaRPr lang="en-US" sz="1600" dirty="0" smtClean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315200" y="4572000"/>
            <a:ext cx="1818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Underlying Data</a:t>
            </a:r>
          </a:p>
          <a:p>
            <a:pPr algn="ctr"/>
            <a:r>
              <a:rPr lang="en-US" dirty="0" smtClean="0"/>
              <a:t> Plane Switching</a:t>
            </a:r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 rot="10800000">
            <a:off x="7315200" y="4876800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5410200" y="1371600"/>
            <a:ext cx="11430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Traffic Engineering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191000" y="1371600"/>
            <a:ext cx="1143000" cy="685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Application-Aware </a:t>
            </a:r>
            <a:r>
              <a:rPr lang="en-US" sz="1400" dirty="0" err="1" smtClean="0">
                <a:solidFill>
                  <a:prstClr val="black"/>
                </a:solidFill>
              </a:rPr>
              <a:t>QoS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2" name="Rectangle 1"/>
          <p:cNvSpPr txBox="1">
            <a:spLocks noChangeArrowheads="1"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400" kern="0" dirty="0" smtClean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44" name="Rectangle 1"/>
          <p:cNvSpPr txBox="1">
            <a:spLocks noChangeArrowheads="1"/>
          </p:cNvSpPr>
          <p:nvPr/>
        </p:nvSpPr>
        <p:spPr>
          <a:xfrm>
            <a:off x="228600" y="228599"/>
            <a:ext cx="8534400" cy="725557"/>
          </a:xfrm>
          <a:prstGeom prst="rect">
            <a:avLst/>
          </a:prstGeom>
        </p:spPr>
        <p:txBody>
          <a:bodyPr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kern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Choices</a:t>
            </a:r>
          </a:p>
        </p:txBody>
      </p:sp>
      <p:grpSp>
        <p:nvGrpSpPr>
          <p:cNvPr id="54" name="Group 13"/>
          <p:cNvGrpSpPr/>
          <p:nvPr/>
        </p:nvGrpSpPr>
        <p:grpSpPr>
          <a:xfrm>
            <a:off x="304800" y="4648200"/>
            <a:ext cx="990600" cy="762000"/>
            <a:chOff x="7162800" y="228598"/>
            <a:chExt cx="914400" cy="762002"/>
          </a:xfrm>
          <a:solidFill>
            <a:schemeClr val="accent5"/>
          </a:solidFill>
        </p:grpSpPr>
        <p:sp>
          <p:nvSpPr>
            <p:cNvPr id="55" name="Can 54"/>
            <p:cNvSpPr/>
            <p:nvPr/>
          </p:nvSpPr>
          <p:spPr>
            <a:xfrm>
              <a:off x="7162800" y="228600"/>
              <a:ext cx="914400" cy="762000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own Arrow 55"/>
            <p:cNvSpPr/>
            <p:nvPr/>
          </p:nvSpPr>
          <p:spPr>
            <a:xfrm rot="3594206">
              <a:off x="7374449" y="400693"/>
              <a:ext cx="186303" cy="244316"/>
            </a:xfrm>
            <a:prstGeom prst="downArrow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wn Arrow 56"/>
            <p:cNvSpPr/>
            <p:nvPr/>
          </p:nvSpPr>
          <p:spPr>
            <a:xfrm rot="14184123">
              <a:off x="7619914" y="186212"/>
              <a:ext cx="211272" cy="296047"/>
            </a:xfrm>
            <a:prstGeom prst="downArrow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/>
            <p:cNvSpPr/>
            <p:nvPr/>
          </p:nvSpPr>
          <p:spPr>
            <a:xfrm rot="10800000">
              <a:off x="7315199" y="228598"/>
              <a:ext cx="265420" cy="228601"/>
            </a:xfrm>
            <a:prstGeom prst="rightArrow">
              <a:avLst/>
            </a:prstGeom>
            <a:solidFill>
              <a:schemeClr val="bg1"/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/>
            <p:cNvSpPr/>
            <p:nvPr/>
          </p:nvSpPr>
          <p:spPr>
            <a:xfrm rot="276230">
              <a:off x="7628747" y="391284"/>
              <a:ext cx="265420" cy="228601"/>
            </a:xfrm>
            <a:prstGeom prst="rightArrow">
              <a:avLst/>
            </a:prstGeom>
            <a:solidFill>
              <a:schemeClr val="bg1"/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13"/>
          <p:cNvGrpSpPr/>
          <p:nvPr/>
        </p:nvGrpSpPr>
        <p:grpSpPr>
          <a:xfrm>
            <a:off x="5943600" y="4648200"/>
            <a:ext cx="914400" cy="762002"/>
            <a:chOff x="7162800" y="228598"/>
            <a:chExt cx="914400" cy="762002"/>
          </a:xfrm>
          <a:solidFill>
            <a:schemeClr val="accent5"/>
          </a:solidFill>
        </p:grpSpPr>
        <p:sp>
          <p:nvSpPr>
            <p:cNvPr id="61" name="Can 60"/>
            <p:cNvSpPr/>
            <p:nvPr/>
          </p:nvSpPr>
          <p:spPr>
            <a:xfrm>
              <a:off x="7162800" y="228600"/>
              <a:ext cx="914400" cy="762000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wn Arrow 61"/>
            <p:cNvSpPr/>
            <p:nvPr/>
          </p:nvSpPr>
          <p:spPr>
            <a:xfrm rot="3594206">
              <a:off x="7374449" y="400693"/>
              <a:ext cx="186303" cy="244316"/>
            </a:xfrm>
            <a:prstGeom prst="downArrow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own Arrow 62"/>
            <p:cNvSpPr/>
            <p:nvPr/>
          </p:nvSpPr>
          <p:spPr>
            <a:xfrm rot="14184123">
              <a:off x="7619914" y="186212"/>
              <a:ext cx="211272" cy="296047"/>
            </a:xfrm>
            <a:prstGeom prst="downArrow">
              <a:avLst/>
            </a:prstGeom>
            <a:solidFill>
              <a:schemeClr val="bg1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/>
            <p:cNvSpPr/>
            <p:nvPr/>
          </p:nvSpPr>
          <p:spPr>
            <a:xfrm rot="10800000">
              <a:off x="7315199" y="228598"/>
              <a:ext cx="265420" cy="228601"/>
            </a:xfrm>
            <a:prstGeom prst="rightArrow">
              <a:avLst/>
            </a:prstGeom>
            <a:solidFill>
              <a:schemeClr val="bg1"/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/>
            <p:cNvSpPr/>
            <p:nvPr/>
          </p:nvSpPr>
          <p:spPr>
            <a:xfrm rot="276230">
              <a:off x="7628747" y="391284"/>
              <a:ext cx="265420" cy="228601"/>
            </a:xfrm>
            <a:prstGeom prst="rightArrow">
              <a:avLst/>
            </a:prstGeom>
            <a:solidFill>
              <a:schemeClr val="bg1"/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55"/>
          <p:cNvGrpSpPr>
            <a:grpSpLocks/>
          </p:cNvGrpSpPr>
          <p:nvPr/>
        </p:nvGrpSpPr>
        <p:grpSpPr bwMode="auto">
          <a:xfrm rot="2943919">
            <a:off x="1889664" y="4666719"/>
            <a:ext cx="800347" cy="810009"/>
            <a:chOff x="757" y="2723"/>
            <a:chExt cx="480" cy="480"/>
          </a:xfrm>
        </p:grpSpPr>
        <p:sp>
          <p:nvSpPr>
            <p:cNvPr id="73" name="Oval 56"/>
            <p:cNvSpPr>
              <a:spLocks noChangeArrowheads="1"/>
            </p:cNvSpPr>
            <p:nvPr/>
          </p:nvSpPr>
          <p:spPr bwMode="auto">
            <a:xfrm>
              <a:off x="757" y="2723"/>
              <a:ext cx="480" cy="480"/>
            </a:xfrm>
            <a:prstGeom prst="ellipse">
              <a:avLst/>
            </a:prstGeom>
            <a:ln w="12700">
              <a:solidFill>
                <a:schemeClr val="bg2"/>
              </a:solidFill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82124" tIns="41061" rIns="82124" bIns="41061" anchor="ctr"/>
            <a:lstStyle/>
            <a:p>
              <a:endParaRPr lang="en-US"/>
            </a:p>
          </p:txBody>
        </p:sp>
        <p:sp>
          <p:nvSpPr>
            <p:cNvPr id="74" name="AutoShape 57"/>
            <p:cNvSpPr>
              <a:spLocks noChangeArrowheads="1"/>
            </p:cNvSpPr>
            <p:nvPr/>
          </p:nvSpPr>
          <p:spPr bwMode="auto">
            <a:xfrm>
              <a:off x="810" y="2786"/>
              <a:ext cx="384" cy="384"/>
            </a:xfrm>
            <a:custGeom>
              <a:avLst/>
              <a:gdLst>
                <a:gd name="G0" fmla="+- 6480 0 0"/>
                <a:gd name="G1" fmla="+- 8640 0 0"/>
                <a:gd name="G2" fmla="+- 4320 0 0"/>
                <a:gd name="G3" fmla="+- 21600 0 6480"/>
                <a:gd name="G4" fmla="+- 21600 0 8640"/>
                <a:gd name="G5" fmla="+- 21600 0 4320"/>
                <a:gd name="G6" fmla="+- 6480 0 10800"/>
                <a:gd name="G7" fmla="+- 8640 0 10800"/>
                <a:gd name="G8" fmla="*/ G7 4320 G6"/>
                <a:gd name="G9" fmla="+- 21600 0 G8"/>
                <a:gd name="T0" fmla="*/ G8 w 21600"/>
                <a:gd name="T1" fmla="*/ G1 h 21600"/>
                <a:gd name="T2" fmla="*/ G9 w 21600"/>
                <a:gd name="T3" fmla="*/ G4 h 2160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T0" t="T1" r="T2" b="T3"/>
              <a:pathLst>
                <a:path w="21600" h="21600">
                  <a:moveTo>
                    <a:pt x="10800" y="0"/>
                  </a:moveTo>
                  <a:lnTo>
                    <a:pt x="6480" y="4320"/>
                  </a:lnTo>
                  <a:lnTo>
                    <a:pt x="8640" y="4320"/>
                  </a:lnTo>
                  <a:lnTo>
                    <a:pt x="8640" y="8640"/>
                  </a:lnTo>
                  <a:lnTo>
                    <a:pt x="4320" y="8640"/>
                  </a:lnTo>
                  <a:lnTo>
                    <a:pt x="4320" y="6480"/>
                  </a:lnTo>
                  <a:lnTo>
                    <a:pt x="0" y="10800"/>
                  </a:lnTo>
                  <a:lnTo>
                    <a:pt x="4320" y="15120"/>
                  </a:lnTo>
                  <a:lnTo>
                    <a:pt x="4320" y="12960"/>
                  </a:lnTo>
                  <a:lnTo>
                    <a:pt x="8640" y="12960"/>
                  </a:lnTo>
                  <a:lnTo>
                    <a:pt x="8640" y="17280"/>
                  </a:lnTo>
                  <a:lnTo>
                    <a:pt x="6480" y="17280"/>
                  </a:lnTo>
                  <a:lnTo>
                    <a:pt x="10800" y="21600"/>
                  </a:lnTo>
                  <a:lnTo>
                    <a:pt x="15120" y="17280"/>
                  </a:lnTo>
                  <a:lnTo>
                    <a:pt x="12960" y="17280"/>
                  </a:lnTo>
                  <a:lnTo>
                    <a:pt x="12960" y="12960"/>
                  </a:lnTo>
                  <a:lnTo>
                    <a:pt x="17280" y="12960"/>
                  </a:lnTo>
                  <a:lnTo>
                    <a:pt x="17280" y="15120"/>
                  </a:lnTo>
                  <a:lnTo>
                    <a:pt x="21600" y="10800"/>
                  </a:lnTo>
                  <a:lnTo>
                    <a:pt x="17280" y="6480"/>
                  </a:lnTo>
                  <a:lnTo>
                    <a:pt x="17280" y="8640"/>
                  </a:lnTo>
                  <a:lnTo>
                    <a:pt x="12960" y="8640"/>
                  </a:lnTo>
                  <a:lnTo>
                    <a:pt x="12960" y="4320"/>
                  </a:lnTo>
                  <a:lnTo>
                    <a:pt x="15120" y="432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2"/>
              </a:solidFill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82124" tIns="41061" rIns="82124" bIns="41061" anchor="ctr"/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876800" y="4724400"/>
            <a:ext cx="609600" cy="609600"/>
            <a:chOff x="4495800" y="2286000"/>
            <a:chExt cx="609600" cy="609600"/>
          </a:xfrm>
        </p:grpSpPr>
        <p:sp>
          <p:nvSpPr>
            <p:cNvPr id="92" name="Cube 91"/>
            <p:cNvSpPr/>
            <p:nvPr/>
          </p:nvSpPr>
          <p:spPr>
            <a:xfrm>
              <a:off x="4495800" y="2286000"/>
              <a:ext cx="609600" cy="609600"/>
            </a:xfrm>
            <a:prstGeom prst="cube">
              <a:avLst>
                <a:gd name="adj" fmla="val 13785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Quad Arrow 104"/>
            <p:cNvSpPr/>
            <p:nvPr/>
          </p:nvSpPr>
          <p:spPr>
            <a:xfrm rot="2594847">
              <a:off x="4516205" y="2375221"/>
              <a:ext cx="515036" cy="486160"/>
            </a:xfrm>
            <a:prstGeom prst="quadArrow">
              <a:avLst>
                <a:gd name="adj1" fmla="val 10380"/>
                <a:gd name="adj2" fmla="val 11960"/>
                <a:gd name="adj3" fmla="val 22500"/>
              </a:avLst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200400" y="4648200"/>
            <a:ext cx="1092190" cy="825179"/>
            <a:chOff x="3200400" y="4648200"/>
            <a:chExt cx="1092190" cy="825179"/>
          </a:xfrm>
        </p:grpSpPr>
        <p:grpSp>
          <p:nvGrpSpPr>
            <p:cNvPr id="106" name="Group 13"/>
            <p:cNvGrpSpPr/>
            <p:nvPr/>
          </p:nvGrpSpPr>
          <p:grpSpPr>
            <a:xfrm>
              <a:off x="3200400" y="4648200"/>
              <a:ext cx="990600" cy="76200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07" name="Can 106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Down Arrow 107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Down Arrow 108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ight Arrow 109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ight Arrow 110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55"/>
            <p:cNvGrpSpPr>
              <a:grpSpLocks/>
            </p:cNvGrpSpPr>
            <p:nvPr/>
          </p:nvGrpSpPr>
          <p:grpSpPr bwMode="auto">
            <a:xfrm rot="2943919">
              <a:off x="3554507" y="4643255"/>
              <a:ext cx="730317" cy="745849"/>
              <a:chOff x="799" y="2745"/>
              <a:chExt cx="438" cy="458"/>
            </a:xfrm>
          </p:grpSpPr>
          <p:sp>
            <p:nvSpPr>
              <p:cNvPr id="113" name="Oval 56"/>
              <p:cNvSpPr>
                <a:spLocks noChangeArrowheads="1"/>
              </p:cNvSpPr>
              <p:nvPr/>
            </p:nvSpPr>
            <p:spPr bwMode="auto">
              <a:xfrm>
                <a:off x="799" y="2745"/>
                <a:ext cx="438" cy="458"/>
              </a:xfrm>
              <a:prstGeom prst="ellipse">
                <a:avLst/>
              </a:prstGeom>
              <a:ln w="12700">
                <a:solidFill>
                  <a:schemeClr val="bg2"/>
                </a:solidFill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82124" tIns="41061" rIns="82124" bIns="41061" anchor="ctr"/>
              <a:lstStyle/>
              <a:p>
                <a:endParaRPr lang="en-US"/>
              </a:p>
            </p:txBody>
          </p:sp>
          <p:sp>
            <p:nvSpPr>
              <p:cNvPr id="114" name="AutoShape 57"/>
              <p:cNvSpPr>
                <a:spLocks noChangeArrowheads="1"/>
              </p:cNvSpPr>
              <p:nvPr/>
            </p:nvSpPr>
            <p:spPr bwMode="auto">
              <a:xfrm>
                <a:off x="810" y="2786"/>
                <a:ext cx="384" cy="384"/>
              </a:xfrm>
              <a:custGeom>
                <a:avLst/>
                <a:gdLst>
                  <a:gd name="G0" fmla="+- 6480 0 0"/>
                  <a:gd name="G1" fmla="+- 8640 0 0"/>
                  <a:gd name="G2" fmla="+- 4320 0 0"/>
                  <a:gd name="G3" fmla="+- 21600 0 6480"/>
                  <a:gd name="G4" fmla="+- 21600 0 8640"/>
                  <a:gd name="G5" fmla="+- 21600 0 4320"/>
                  <a:gd name="G6" fmla="+- 6480 0 10800"/>
                  <a:gd name="G7" fmla="+- 8640 0 10800"/>
                  <a:gd name="G8" fmla="*/ G7 4320 G6"/>
                  <a:gd name="G9" fmla="+- 21600 0 G8"/>
                  <a:gd name="T0" fmla="*/ G8 w 21600"/>
                  <a:gd name="T1" fmla="*/ G1 h 21600"/>
                  <a:gd name="T2" fmla="*/ G9 w 21600"/>
                  <a:gd name="T3" fmla="*/ G4 h 21600"/>
                </a:gdLst>
                <a:ahLst/>
                <a:cxnLst>
                  <a:cxn ang="0">
                    <a:pos x="r" y="vc"/>
                  </a:cxn>
                  <a:cxn ang="5400000">
                    <a:pos x="hc" y="b"/>
                  </a:cxn>
                  <a:cxn ang="10800000">
                    <a:pos x="l" y="vc"/>
                  </a:cxn>
                  <a:cxn ang="16200000">
                    <a:pos x="hc" y="t"/>
                  </a:cxn>
                </a:cxnLst>
                <a:rect l="T0" t="T1" r="T2" b="T3"/>
                <a:pathLst>
                  <a:path w="21600" h="21600">
                    <a:moveTo>
                      <a:pt x="10800" y="0"/>
                    </a:moveTo>
                    <a:lnTo>
                      <a:pt x="6480" y="4320"/>
                    </a:lnTo>
                    <a:lnTo>
                      <a:pt x="8640" y="4320"/>
                    </a:lnTo>
                    <a:lnTo>
                      <a:pt x="8640" y="8640"/>
                    </a:lnTo>
                    <a:lnTo>
                      <a:pt x="4320" y="8640"/>
                    </a:lnTo>
                    <a:lnTo>
                      <a:pt x="4320" y="6480"/>
                    </a:lnTo>
                    <a:lnTo>
                      <a:pt x="0" y="10800"/>
                    </a:lnTo>
                    <a:lnTo>
                      <a:pt x="4320" y="15120"/>
                    </a:lnTo>
                    <a:lnTo>
                      <a:pt x="4320" y="12960"/>
                    </a:lnTo>
                    <a:lnTo>
                      <a:pt x="8640" y="12960"/>
                    </a:lnTo>
                    <a:lnTo>
                      <a:pt x="8640" y="17280"/>
                    </a:lnTo>
                    <a:lnTo>
                      <a:pt x="6480" y="17280"/>
                    </a:lnTo>
                    <a:lnTo>
                      <a:pt x="10800" y="21600"/>
                    </a:lnTo>
                    <a:lnTo>
                      <a:pt x="15120" y="17280"/>
                    </a:lnTo>
                    <a:lnTo>
                      <a:pt x="12960" y="17280"/>
                    </a:lnTo>
                    <a:lnTo>
                      <a:pt x="12960" y="12960"/>
                    </a:lnTo>
                    <a:lnTo>
                      <a:pt x="17280" y="12960"/>
                    </a:lnTo>
                    <a:lnTo>
                      <a:pt x="17280" y="15120"/>
                    </a:lnTo>
                    <a:lnTo>
                      <a:pt x="21600" y="10800"/>
                    </a:lnTo>
                    <a:lnTo>
                      <a:pt x="17280" y="6480"/>
                    </a:lnTo>
                    <a:lnTo>
                      <a:pt x="17280" y="8640"/>
                    </a:lnTo>
                    <a:lnTo>
                      <a:pt x="12960" y="8640"/>
                    </a:lnTo>
                    <a:lnTo>
                      <a:pt x="12960" y="4320"/>
                    </a:lnTo>
                    <a:lnTo>
                      <a:pt x="15120" y="432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2"/>
                </a:solidFill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82124" tIns="41061" rIns="82124" bIns="41061" anchor="ctr"/>
              <a:lstStyle/>
              <a:p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601805" y="4953000"/>
              <a:ext cx="515036" cy="520379"/>
              <a:chOff x="4440005" y="2362200"/>
              <a:chExt cx="515036" cy="520379"/>
            </a:xfrm>
          </p:grpSpPr>
          <p:sp>
            <p:nvSpPr>
              <p:cNvPr id="116" name="Cube 115"/>
              <p:cNvSpPr/>
              <p:nvPr/>
            </p:nvSpPr>
            <p:spPr>
              <a:xfrm>
                <a:off x="4495800" y="2362200"/>
                <a:ext cx="457200" cy="457200"/>
              </a:xfrm>
              <a:prstGeom prst="cube">
                <a:avLst>
                  <a:gd name="adj" fmla="val 13785"/>
                </a:avLst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Quad Arrow 116"/>
              <p:cNvSpPr/>
              <p:nvPr/>
            </p:nvSpPr>
            <p:spPr>
              <a:xfrm rot="2594847">
                <a:off x="4440005" y="2396419"/>
                <a:ext cx="515036" cy="486160"/>
              </a:xfrm>
              <a:prstGeom prst="quadArrow">
                <a:avLst>
                  <a:gd name="adj1" fmla="val 10380"/>
                  <a:gd name="adj2" fmla="val 11960"/>
                  <a:gd name="adj3" fmla="val 22500"/>
                </a:avLst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381000" y="54864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Packet Switch</a:t>
            </a:r>
            <a:endParaRPr lang="en-US" sz="1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96000" y="54864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Packet Switch</a:t>
            </a:r>
            <a:endParaRPr lang="en-US" sz="1400" dirty="0"/>
          </a:p>
        </p:txBody>
      </p:sp>
      <p:sp>
        <p:nvSpPr>
          <p:cNvPr id="121" name="TextBox 120"/>
          <p:cNvSpPr txBox="1"/>
          <p:nvPr/>
        </p:nvSpPr>
        <p:spPr>
          <a:xfrm>
            <a:off x="1676400" y="54864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Wavelength Switch</a:t>
            </a:r>
            <a:endParaRPr lang="en-US" sz="14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72000" y="54864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Time-slot</a:t>
            </a:r>
          </a:p>
          <a:p>
            <a:pPr algn="ctr"/>
            <a:r>
              <a:rPr lang="en-US" sz="1400" dirty="0" smtClean="0"/>
              <a:t>Switch</a:t>
            </a:r>
            <a:endParaRPr 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124200" y="54864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Multi-layer</a:t>
            </a:r>
          </a:p>
          <a:p>
            <a:pPr algn="ctr"/>
            <a:r>
              <a:rPr lang="en-US" sz="1400" dirty="0" smtClean="0"/>
              <a:t>Switch</a:t>
            </a:r>
          </a:p>
        </p:txBody>
      </p:sp>
      <p:sp>
        <p:nvSpPr>
          <p:cNvPr id="91" name="Text Box 2"/>
          <p:cNvSpPr txBox="1">
            <a:spLocks noChangeArrowheads="1"/>
          </p:cNvSpPr>
          <p:nvPr/>
        </p:nvSpPr>
        <p:spPr bwMode="auto">
          <a:xfrm>
            <a:off x="1285461" y="4290396"/>
            <a:ext cx="2047133" cy="91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  <a:latin typeface="Times New Roman" pitchFamily="18" charset="0"/>
                <a:ea typeface="MS Gothic" charset="-128"/>
                <a:cs typeface="Times New Roman" pitchFamily="18" charset="0"/>
              </a:rPr>
              <a:t>Packet &amp; Circuit Switch</a:t>
            </a:r>
            <a:endParaRPr lang="en-US" altLang="ko-KR" sz="1600" dirty="0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5" name="Text Box 2"/>
          <p:cNvSpPr txBox="1">
            <a:spLocks noChangeArrowheads="1"/>
          </p:cNvSpPr>
          <p:nvPr/>
        </p:nvSpPr>
        <p:spPr bwMode="auto">
          <a:xfrm>
            <a:off x="4114800" y="4214342"/>
            <a:ext cx="2047133" cy="91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  <a:latin typeface="Times New Roman" pitchFamily="18" charset="0"/>
                <a:ea typeface="MS Gothic" charset="-128"/>
                <a:cs typeface="Times New Roman" pitchFamily="18" charset="0"/>
              </a:rPr>
              <a:t>Packet &amp; Circuit Switch</a:t>
            </a:r>
            <a:endParaRPr lang="en-US" altLang="ko-KR" sz="1600" dirty="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87220"/>
          </a:xfrm>
        </p:spPr>
        <p:txBody>
          <a:bodyPr/>
          <a:lstStyle/>
          <a:p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124515" y="5268397"/>
            <a:ext cx="8566979" cy="1471191"/>
            <a:chOff x="124515" y="5268397"/>
            <a:chExt cx="8566979" cy="1471191"/>
          </a:xfrm>
        </p:grpSpPr>
        <p:grpSp>
          <p:nvGrpSpPr>
            <p:cNvPr id="4" name="Group 13"/>
            <p:cNvGrpSpPr>
              <a:grpSpLocks noChangeAspect="1"/>
            </p:cNvGrpSpPr>
            <p:nvPr/>
          </p:nvGrpSpPr>
          <p:grpSpPr>
            <a:xfrm>
              <a:off x="1109701" y="6215179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5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13"/>
            <p:cNvGrpSpPr>
              <a:grpSpLocks noChangeAspect="1"/>
            </p:cNvGrpSpPr>
            <p:nvPr/>
          </p:nvGrpSpPr>
          <p:grpSpPr>
            <a:xfrm>
              <a:off x="2586823" y="5519703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1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40000">
                    <a:schemeClr val="accent6">
                      <a:lumMod val="60000"/>
                      <a:lumOff val="40000"/>
                    </a:schemeClr>
                  </a:gs>
                  <a:gs pos="100000">
                    <a:srgbClr val="00CCFF"/>
                  </a:gs>
                </a:gsLst>
                <a:lin ang="0" scaled="0"/>
                <a:tileRect/>
              </a:gra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6" name="Group 13"/>
            <p:cNvGrpSpPr>
              <a:grpSpLocks noChangeAspect="1"/>
            </p:cNvGrpSpPr>
            <p:nvPr/>
          </p:nvGrpSpPr>
          <p:grpSpPr>
            <a:xfrm>
              <a:off x="4081500" y="6215179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7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2" name="Group 13"/>
            <p:cNvGrpSpPr>
              <a:grpSpLocks noChangeAspect="1"/>
            </p:cNvGrpSpPr>
            <p:nvPr/>
          </p:nvGrpSpPr>
          <p:grpSpPr>
            <a:xfrm>
              <a:off x="5503144" y="5519703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23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adFill>
                <a:gsLst>
                  <a:gs pos="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rgbClr val="00CCFF"/>
                  </a:gs>
                </a:gsLst>
                <a:lin ang="10800000" scaled="0"/>
              </a:gra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Right Arrow 58"/>
              <p:cNvSpPr/>
              <p:nvPr/>
            </p:nvSpPr>
            <p:spPr>
              <a:xfrm rot="276230">
                <a:off x="7481222" y="341439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8" name="Group 13"/>
            <p:cNvGrpSpPr>
              <a:grpSpLocks noChangeAspect="1"/>
            </p:cNvGrpSpPr>
            <p:nvPr/>
          </p:nvGrpSpPr>
          <p:grpSpPr>
            <a:xfrm>
              <a:off x="7053299" y="6215179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29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35" name="直線接點 34"/>
            <p:cNvCxnSpPr>
              <a:stCxn id="5" idx="4"/>
              <a:endCxn id="11" idx="2"/>
            </p:cNvCxnSpPr>
            <p:nvPr/>
          </p:nvCxnSpPr>
          <p:spPr>
            <a:xfrm flipV="1">
              <a:off x="1791433" y="5781908"/>
              <a:ext cx="795390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5" idx="4"/>
              <a:endCxn id="17" idx="2"/>
            </p:cNvCxnSpPr>
            <p:nvPr/>
          </p:nvCxnSpPr>
          <p:spPr>
            <a:xfrm>
              <a:off x="1791433" y="6477384"/>
              <a:ext cx="2290067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17" idx="4"/>
              <a:endCxn id="29" idx="2"/>
            </p:cNvCxnSpPr>
            <p:nvPr/>
          </p:nvCxnSpPr>
          <p:spPr>
            <a:xfrm>
              <a:off x="4763232" y="6477384"/>
              <a:ext cx="2290067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11" idx="4"/>
              <a:endCxn id="23" idx="2"/>
            </p:cNvCxnSpPr>
            <p:nvPr/>
          </p:nvCxnSpPr>
          <p:spPr>
            <a:xfrm>
              <a:off x="3268555" y="5781908"/>
              <a:ext cx="223458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11" idx="4"/>
              <a:endCxn id="17" idx="2"/>
            </p:cNvCxnSpPr>
            <p:nvPr/>
          </p:nvCxnSpPr>
          <p:spPr>
            <a:xfrm>
              <a:off x="3268555" y="5781908"/>
              <a:ext cx="812945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23" idx="2"/>
              <a:endCxn id="17" idx="4"/>
            </p:cNvCxnSpPr>
            <p:nvPr/>
          </p:nvCxnSpPr>
          <p:spPr>
            <a:xfrm flipH="1">
              <a:off x="4763232" y="5781908"/>
              <a:ext cx="739912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>
              <a:stCxn id="29" idx="2"/>
              <a:endCxn id="23" idx="4"/>
            </p:cNvCxnSpPr>
            <p:nvPr/>
          </p:nvCxnSpPr>
          <p:spPr>
            <a:xfrm flipH="1" flipV="1">
              <a:off x="6184876" y="5781908"/>
              <a:ext cx="868423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24515" y="5695754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145394" y="5695754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282980" y="5268397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997676" y="5268397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4" name="直線接點 63"/>
            <p:cNvCxnSpPr>
              <a:stCxn id="60" idx="3"/>
              <a:endCxn id="5" idx="2"/>
            </p:cNvCxnSpPr>
            <p:nvPr/>
          </p:nvCxnSpPr>
          <p:spPr>
            <a:xfrm>
              <a:off x="670615" y="5973227"/>
              <a:ext cx="439086" cy="50415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62" idx="3"/>
              <a:endCxn id="11" idx="2"/>
            </p:cNvCxnSpPr>
            <p:nvPr/>
          </p:nvCxnSpPr>
          <p:spPr>
            <a:xfrm>
              <a:off x="1829080" y="5545870"/>
              <a:ext cx="757743" cy="23603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62" idx="2"/>
              <a:endCxn id="5" idx="1"/>
            </p:cNvCxnSpPr>
            <p:nvPr/>
          </p:nvCxnSpPr>
          <p:spPr>
            <a:xfrm flipH="1">
              <a:off x="1450567" y="5823343"/>
              <a:ext cx="105463" cy="39183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>
              <a:stCxn id="23" idx="4"/>
              <a:endCxn id="63" idx="1"/>
            </p:cNvCxnSpPr>
            <p:nvPr/>
          </p:nvCxnSpPr>
          <p:spPr>
            <a:xfrm flipV="1">
              <a:off x="6184876" y="5545870"/>
              <a:ext cx="812800" cy="23603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>
              <a:stCxn id="29" idx="1"/>
              <a:endCxn id="63" idx="2"/>
            </p:cNvCxnSpPr>
            <p:nvPr/>
          </p:nvCxnSpPr>
          <p:spPr>
            <a:xfrm flipH="1" flipV="1">
              <a:off x="7270726" y="5823343"/>
              <a:ext cx="123439" cy="39183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>
              <a:stCxn id="29" idx="4"/>
              <a:endCxn id="61" idx="1"/>
            </p:cNvCxnSpPr>
            <p:nvPr/>
          </p:nvCxnSpPr>
          <p:spPr>
            <a:xfrm flipV="1">
              <a:off x="7735031" y="5973227"/>
              <a:ext cx="410363" cy="50415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群組 82"/>
          <p:cNvGrpSpPr/>
          <p:nvPr/>
        </p:nvGrpSpPr>
        <p:grpSpPr>
          <a:xfrm>
            <a:off x="4732381" y="3934076"/>
            <a:ext cx="3384376" cy="1008112"/>
            <a:chOff x="169574" y="5450496"/>
            <a:chExt cx="3384376" cy="1008112"/>
          </a:xfrm>
        </p:grpSpPr>
        <p:sp>
          <p:nvSpPr>
            <p:cNvPr id="85" name="立方體 84"/>
            <p:cNvSpPr/>
            <p:nvPr/>
          </p:nvSpPr>
          <p:spPr>
            <a:xfrm rot="10800000"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84" name="立方體 83"/>
            <p:cNvSpPr/>
            <p:nvPr/>
          </p:nvSpPr>
          <p:spPr>
            <a:xfrm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err="1" smtClean="0">
                  <a:solidFill>
                    <a:srgbClr val="0000FF"/>
                  </a:solidFill>
                </a:rPr>
                <a:t>Onix</a:t>
              </a:r>
              <a:r>
                <a:rPr lang="en-US" altLang="zh-TW" b="1" dirty="0" smtClean="0">
                  <a:solidFill>
                    <a:srgbClr val="0000FF"/>
                  </a:solidFill>
                </a:rPr>
                <a:t> / Network OS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5" name="群組 154"/>
          <p:cNvGrpSpPr/>
          <p:nvPr/>
        </p:nvGrpSpPr>
        <p:grpSpPr>
          <a:xfrm>
            <a:off x="441222" y="2027591"/>
            <a:ext cx="8383088" cy="1391471"/>
            <a:chOff x="441222" y="2067347"/>
            <a:chExt cx="8383088" cy="1391471"/>
          </a:xfrm>
        </p:grpSpPr>
        <p:grpSp>
          <p:nvGrpSpPr>
            <p:cNvPr id="86" name="群組 85"/>
            <p:cNvGrpSpPr/>
            <p:nvPr/>
          </p:nvGrpSpPr>
          <p:grpSpPr>
            <a:xfrm>
              <a:off x="441222" y="2067347"/>
              <a:ext cx="8383088" cy="1391471"/>
              <a:chOff x="179512" y="3866321"/>
              <a:chExt cx="3384377" cy="2184783"/>
            </a:xfrm>
            <a:solidFill>
              <a:srgbClr val="FF5050">
                <a:alpha val="20000"/>
              </a:srgbClr>
            </a:solidFill>
          </p:grpSpPr>
          <p:sp>
            <p:nvSpPr>
              <p:cNvPr id="88" name="立方體 87"/>
              <p:cNvSpPr/>
              <p:nvPr/>
            </p:nvSpPr>
            <p:spPr>
              <a:xfrm rot="10800000">
                <a:off x="179512" y="3866321"/>
                <a:ext cx="3384376" cy="2184783"/>
              </a:xfrm>
              <a:prstGeom prst="cube">
                <a:avLst>
                  <a:gd name="adj" fmla="val 79519"/>
                </a:avLst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立方體 86"/>
              <p:cNvSpPr/>
              <p:nvPr/>
            </p:nvSpPr>
            <p:spPr>
              <a:xfrm>
                <a:off x="179512" y="3866321"/>
                <a:ext cx="3384377" cy="2184783"/>
              </a:xfrm>
              <a:prstGeom prst="cube">
                <a:avLst>
                  <a:gd name="adj" fmla="val 78881"/>
                </a:avLst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0000FF"/>
                    </a:solidFill>
                  </a:rPr>
                  <a:t>Logical Forwarding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Plane</a:t>
                </a:r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01" name="Group 13"/>
            <p:cNvGrpSpPr>
              <a:grpSpLocks noChangeAspect="1"/>
            </p:cNvGrpSpPr>
            <p:nvPr/>
          </p:nvGrpSpPr>
          <p:grpSpPr>
            <a:xfrm>
              <a:off x="3001967" y="2577060"/>
              <a:ext cx="394732" cy="30364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02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3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4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5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6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109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633369" y="2067347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454534" y="2082489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148157" y="2690076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023458" y="2767679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1" name="Group 13"/>
            <p:cNvGrpSpPr>
              <a:grpSpLocks noChangeAspect="1"/>
            </p:cNvGrpSpPr>
            <p:nvPr/>
          </p:nvGrpSpPr>
          <p:grpSpPr>
            <a:xfrm>
              <a:off x="5664876" y="2577060"/>
              <a:ext cx="394732" cy="30364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22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3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4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5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6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139" name="直線接點 138"/>
            <p:cNvCxnSpPr>
              <a:stCxn id="102" idx="4"/>
              <a:endCxn id="122" idx="2"/>
            </p:cNvCxnSpPr>
            <p:nvPr/>
          </p:nvCxnSpPr>
          <p:spPr>
            <a:xfrm>
              <a:off x="3396699" y="2728881"/>
              <a:ext cx="2268177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13"/>
            <p:cNvGrpSpPr>
              <a:grpSpLocks noChangeAspect="1"/>
            </p:cNvGrpSpPr>
            <p:nvPr/>
          </p:nvGrpSpPr>
          <p:grpSpPr>
            <a:xfrm>
              <a:off x="4333421" y="2577060"/>
              <a:ext cx="394732" cy="30364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90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1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2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3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4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143" name="直線接點 142"/>
            <p:cNvCxnSpPr>
              <a:stCxn id="109" idx="3"/>
            </p:cNvCxnSpPr>
            <p:nvPr/>
          </p:nvCxnSpPr>
          <p:spPr>
            <a:xfrm>
              <a:off x="2179469" y="2344820"/>
              <a:ext cx="822498" cy="408051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>
              <a:stCxn id="119" idx="3"/>
              <a:endCxn id="102" idx="2"/>
            </p:cNvCxnSpPr>
            <p:nvPr/>
          </p:nvCxnSpPr>
          <p:spPr>
            <a:xfrm flipV="1">
              <a:off x="1694257" y="2728881"/>
              <a:ext cx="1307710" cy="23866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>
              <a:stCxn id="122" idx="4"/>
              <a:endCxn id="118" idx="1"/>
            </p:cNvCxnSpPr>
            <p:nvPr/>
          </p:nvCxnSpPr>
          <p:spPr>
            <a:xfrm flipV="1">
              <a:off x="6059608" y="2359962"/>
              <a:ext cx="1394926" cy="368919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2" idx="4"/>
              <a:endCxn id="120" idx="1"/>
            </p:cNvCxnSpPr>
            <p:nvPr/>
          </p:nvCxnSpPr>
          <p:spPr>
            <a:xfrm>
              <a:off x="6059608" y="2728881"/>
              <a:ext cx="963850" cy="316271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群組 155"/>
          <p:cNvGrpSpPr/>
          <p:nvPr/>
        </p:nvGrpSpPr>
        <p:grpSpPr>
          <a:xfrm>
            <a:off x="1556030" y="1083367"/>
            <a:ext cx="6862414" cy="737934"/>
            <a:chOff x="169574" y="5450496"/>
            <a:chExt cx="3384376" cy="1008112"/>
          </a:xfrm>
        </p:grpSpPr>
        <p:sp>
          <p:nvSpPr>
            <p:cNvPr id="157" name="立方體 156"/>
            <p:cNvSpPr/>
            <p:nvPr/>
          </p:nvSpPr>
          <p:spPr>
            <a:xfrm rot="10800000"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58" name="立方體 157"/>
            <p:cNvSpPr/>
            <p:nvPr/>
          </p:nvSpPr>
          <p:spPr>
            <a:xfrm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0000FF"/>
                  </a:solidFill>
                </a:rPr>
                <a:t>Control Plane / Applications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9" name="群組 158"/>
          <p:cNvGrpSpPr/>
          <p:nvPr/>
        </p:nvGrpSpPr>
        <p:grpSpPr>
          <a:xfrm>
            <a:off x="1952677" y="3934076"/>
            <a:ext cx="3384376" cy="1008112"/>
            <a:chOff x="169574" y="5450496"/>
            <a:chExt cx="3384376" cy="1008112"/>
          </a:xfrm>
        </p:grpSpPr>
        <p:sp>
          <p:nvSpPr>
            <p:cNvPr id="160" name="立方體 159"/>
            <p:cNvSpPr/>
            <p:nvPr/>
          </p:nvSpPr>
          <p:spPr>
            <a:xfrm rot="10800000"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61" name="立方體 160"/>
            <p:cNvSpPr/>
            <p:nvPr/>
          </p:nvSpPr>
          <p:spPr>
            <a:xfrm>
              <a:off x="169574" y="5450496"/>
              <a:ext cx="3384376" cy="1008112"/>
            </a:xfrm>
            <a:prstGeom prst="cube">
              <a:avLst>
                <a:gd name="adj" fmla="val 60273"/>
              </a:avLst>
            </a:prstGeom>
            <a:solidFill>
              <a:srgbClr val="6699F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0000FF"/>
                  </a:solidFill>
                </a:rPr>
                <a:t>Network Hypervisor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5734503" y="4532733"/>
            <a:ext cx="1817536" cy="1786719"/>
            <a:chOff x="5651970" y="4519554"/>
            <a:chExt cx="1817536" cy="1786719"/>
          </a:xfrm>
        </p:grpSpPr>
        <p:cxnSp>
          <p:nvCxnSpPr>
            <p:cNvPr id="163" name="直線單箭頭接點 162"/>
            <p:cNvCxnSpPr>
              <a:stCxn id="23" idx="1"/>
              <a:endCxn id="191" idx="2"/>
            </p:cNvCxnSpPr>
            <p:nvPr/>
          </p:nvCxnSpPr>
          <p:spPr>
            <a:xfrm flipH="1" flipV="1">
              <a:off x="5651970" y="4519554"/>
              <a:ext cx="109507" cy="986971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/>
            <p:cNvSpPr txBox="1"/>
            <p:nvPr/>
          </p:nvSpPr>
          <p:spPr>
            <a:xfrm>
              <a:off x="6259436" y="4935285"/>
              <a:ext cx="1210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Real States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8" name="直線單箭頭接點 107"/>
            <p:cNvCxnSpPr/>
            <p:nvPr/>
          </p:nvCxnSpPr>
          <p:spPr>
            <a:xfrm flipH="1" flipV="1">
              <a:off x="5705420" y="4621166"/>
              <a:ext cx="1433720" cy="1685107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群組 166"/>
          <p:cNvGrpSpPr/>
          <p:nvPr/>
        </p:nvGrpSpPr>
        <p:grpSpPr>
          <a:xfrm>
            <a:off x="5734550" y="2847261"/>
            <a:ext cx="1679743" cy="1171688"/>
            <a:chOff x="5542761" y="4373117"/>
            <a:chExt cx="1344912" cy="1171688"/>
          </a:xfrm>
        </p:grpSpPr>
        <p:cxnSp>
          <p:nvCxnSpPr>
            <p:cNvPr id="168" name="直線單箭頭接點 167"/>
            <p:cNvCxnSpPr>
              <a:stCxn id="191" idx="0"/>
            </p:cNvCxnSpPr>
            <p:nvPr/>
          </p:nvCxnSpPr>
          <p:spPr>
            <a:xfrm flipV="1">
              <a:off x="5542761" y="4373117"/>
              <a:ext cx="151170" cy="1086815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文字方塊 168"/>
            <p:cNvSpPr txBox="1"/>
            <p:nvPr/>
          </p:nvSpPr>
          <p:spPr>
            <a:xfrm>
              <a:off x="5677603" y="4898474"/>
              <a:ext cx="1210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Logical States Abstractions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71" name="流程圖: 多重文件 170"/>
          <p:cNvSpPr/>
          <p:nvPr/>
        </p:nvSpPr>
        <p:spPr>
          <a:xfrm>
            <a:off x="3778687" y="3973167"/>
            <a:ext cx="1180440" cy="565236"/>
          </a:xfrm>
          <a:prstGeom prst="flowChartMultidocumen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</a:rPr>
              <a:t>Mapping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74" name="直線單箭頭接點 173"/>
          <p:cNvCxnSpPr/>
          <p:nvPr/>
        </p:nvCxnSpPr>
        <p:spPr>
          <a:xfrm flipH="1" flipV="1">
            <a:off x="5623557" y="1878521"/>
            <a:ext cx="191092" cy="630568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endCxn id="102" idx="1"/>
          </p:cNvCxnSpPr>
          <p:nvPr/>
        </p:nvCxnSpPr>
        <p:spPr>
          <a:xfrm flipH="1">
            <a:off x="3199333" y="1878521"/>
            <a:ext cx="153855" cy="658784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群組 180"/>
          <p:cNvGrpSpPr/>
          <p:nvPr/>
        </p:nvGrpSpPr>
        <p:grpSpPr>
          <a:xfrm>
            <a:off x="1926302" y="2840944"/>
            <a:ext cx="2022376" cy="1176177"/>
            <a:chOff x="5061418" y="4384338"/>
            <a:chExt cx="1619253" cy="1176177"/>
          </a:xfrm>
        </p:grpSpPr>
        <p:cxnSp>
          <p:nvCxnSpPr>
            <p:cNvPr id="182" name="直線單箭頭接點 181"/>
            <p:cNvCxnSpPr>
              <a:stCxn id="102" idx="3"/>
              <a:endCxn id="161" idx="0"/>
            </p:cNvCxnSpPr>
            <p:nvPr/>
          </p:nvCxnSpPr>
          <p:spPr>
            <a:xfrm>
              <a:off x="6080696" y="4384338"/>
              <a:ext cx="599975" cy="1093132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字方塊 182"/>
            <p:cNvSpPr txBox="1"/>
            <p:nvPr/>
          </p:nvSpPr>
          <p:spPr>
            <a:xfrm>
              <a:off x="5061418" y="4914184"/>
              <a:ext cx="1210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 smtClean="0">
                  <a:solidFill>
                    <a:srgbClr val="FF0000"/>
                  </a:solidFill>
                </a:rPr>
                <a:t>Control Commands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6" name="群組 185"/>
          <p:cNvGrpSpPr/>
          <p:nvPr/>
        </p:nvGrpSpPr>
        <p:grpSpPr>
          <a:xfrm>
            <a:off x="648385" y="4532733"/>
            <a:ext cx="3130303" cy="1723766"/>
            <a:chOff x="2538886" y="4365414"/>
            <a:chExt cx="2506339" cy="1723766"/>
          </a:xfrm>
        </p:grpSpPr>
        <p:cxnSp>
          <p:nvCxnSpPr>
            <p:cNvPr id="187" name="直線單箭頭接點 186"/>
            <p:cNvCxnSpPr>
              <a:endCxn id="11" idx="1"/>
            </p:cNvCxnSpPr>
            <p:nvPr/>
          </p:nvCxnSpPr>
          <p:spPr>
            <a:xfrm flipH="1">
              <a:off x="4363857" y="4371084"/>
              <a:ext cx="681368" cy="981301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文字方塊 187"/>
            <p:cNvSpPr txBox="1"/>
            <p:nvPr/>
          </p:nvSpPr>
          <p:spPr>
            <a:xfrm>
              <a:off x="2538886" y="4847521"/>
              <a:ext cx="1853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dirty="0" smtClean="0">
                  <a:solidFill>
                    <a:srgbClr val="FF0000"/>
                  </a:solidFill>
                </a:rPr>
                <a:t>Distributes, Configures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0" name="直線單箭頭接點 109"/>
            <p:cNvCxnSpPr/>
            <p:nvPr/>
          </p:nvCxnSpPr>
          <p:spPr>
            <a:xfrm flipH="1">
              <a:off x="3349631" y="4365414"/>
              <a:ext cx="1695594" cy="1723766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流程圖: 內部儲存裝置 190"/>
          <p:cNvSpPr/>
          <p:nvPr/>
        </p:nvSpPr>
        <p:spPr>
          <a:xfrm>
            <a:off x="4987237" y="3934076"/>
            <a:ext cx="1494532" cy="598657"/>
          </a:xfrm>
          <a:prstGeom prst="flowChartInternalStorag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</a:rPr>
              <a:t>Network Info Base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4515" y="1878521"/>
            <a:ext cx="8883561" cy="3136319"/>
          </a:xfrm>
          <a:prstGeom prst="rect">
            <a:avLst/>
          </a:prstGeom>
          <a:solidFill>
            <a:srgbClr val="FFFF66">
              <a:alpha val="20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48614" y="1586133"/>
            <a:ext cx="99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直線單箭頭接點 40"/>
          <p:cNvCxnSpPr>
            <a:stCxn id="36" idx="3"/>
          </p:cNvCxnSpPr>
          <p:nvPr/>
        </p:nvCxnSpPr>
        <p:spPr>
          <a:xfrm flipV="1">
            <a:off x="1148157" y="1878520"/>
            <a:ext cx="7543337" cy="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/>
          <p:cNvSpPr txBox="1"/>
          <p:nvPr/>
        </p:nvSpPr>
        <p:spPr>
          <a:xfrm>
            <a:off x="259338" y="4184460"/>
            <a:ext cx="156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System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939301" y="3076291"/>
            <a:ext cx="143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441222" y="3476401"/>
            <a:ext cx="0" cy="708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441222" y="2274366"/>
            <a:ext cx="0" cy="708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18980" y="3617011"/>
            <a:ext cx="121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Provides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43107" y="2188646"/>
            <a:ext cx="121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Provides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3675027" y="5268397"/>
            <a:ext cx="1458161" cy="35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00"/>
                </a:solidFill>
              </a:rPr>
              <a:t>OpenFlow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91" grpId="0" animBg="1"/>
      <p:bldP spid="34" grpId="0" animBg="1"/>
      <p:bldP spid="36" grpId="0"/>
      <p:bldP spid="116" grpId="0"/>
      <p:bldP spid="117" grpId="0"/>
      <p:bldP spid="128" grpId="0"/>
      <p:bldP spid="1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87220"/>
          </a:xfrm>
        </p:spPr>
        <p:txBody>
          <a:bodyPr/>
          <a:lstStyle/>
          <a:p>
            <a:r>
              <a:rPr lang="en-US" altLang="zh-TW" dirty="0" smtClean="0"/>
              <a:t>Switch Forwarding Pipeline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155" name="群組 154"/>
          <p:cNvGrpSpPr/>
          <p:nvPr/>
        </p:nvGrpSpPr>
        <p:grpSpPr>
          <a:xfrm>
            <a:off x="246235" y="1346997"/>
            <a:ext cx="8383088" cy="1391471"/>
            <a:chOff x="441222" y="2067347"/>
            <a:chExt cx="8383088" cy="1391471"/>
          </a:xfrm>
        </p:grpSpPr>
        <p:grpSp>
          <p:nvGrpSpPr>
            <p:cNvPr id="86" name="群組 85"/>
            <p:cNvGrpSpPr/>
            <p:nvPr/>
          </p:nvGrpSpPr>
          <p:grpSpPr>
            <a:xfrm>
              <a:off x="441222" y="2067347"/>
              <a:ext cx="8383088" cy="1391471"/>
              <a:chOff x="179512" y="3866321"/>
              <a:chExt cx="3384377" cy="2184783"/>
            </a:xfrm>
            <a:solidFill>
              <a:srgbClr val="FF5050">
                <a:alpha val="20000"/>
              </a:srgbClr>
            </a:solidFill>
          </p:grpSpPr>
          <p:sp>
            <p:nvSpPr>
              <p:cNvPr id="88" name="立方體 87"/>
              <p:cNvSpPr/>
              <p:nvPr/>
            </p:nvSpPr>
            <p:spPr>
              <a:xfrm rot="10800000">
                <a:off x="179512" y="3866321"/>
                <a:ext cx="3384376" cy="2184783"/>
              </a:xfrm>
              <a:prstGeom prst="cube">
                <a:avLst>
                  <a:gd name="adj" fmla="val 79519"/>
                </a:avLst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立方體 86"/>
              <p:cNvSpPr/>
              <p:nvPr/>
            </p:nvSpPr>
            <p:spPr>
              <a:xfrm>
                <a:off x="179512" y="3866321"/>
                <a:ext cx="3384377" cy="2184783"/>
              </a:xfrm>
              <a:prstGeom prst="cube">
                <a:avLst>
                  <a:gd name="adj" fmla="val 78881"/>
                </a:avLst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0000FF"/>
                    </a:solidFill>
                  </a:rPr>
                  <a:t>Logical Forwarding Plane</a:t>
                </a:r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01" name="Group 13"/>
            <p:cNvGrpSpPr>
              <a:grpSpLocks noChangeAspect="1"/>
            </p:cNvGrpSpPr>
            <p:nvPr/>
          </p:nvGrpSpPr>
          <p:grpSpPr>
            <a:xfrm>
              <a:off x="3001967" y="2577060"/>
              <a:ext cx="394732" cy="30364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02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3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4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5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6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109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633369" y="2067347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454534" y="2082489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148157" y="2690076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023458" y="2767679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1" name="Group 13"/>
            <p:cNvGrpSpPr>
              <a:grpSpLocks noChangeAspect="1"/>
            </p:cNvGrpSpPr>
            <p:nvPr/>
          </p:nvGrpSpPr>
          <p:grpSpPr>
            <a:xfrm>
              <a:off x="5664876" y="2577060"/>
              <a:ext cx="394732" cy="30364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22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3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4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5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6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139" name="直線接點 138"/>
            <p:cNvCxnSpPr>
              <a:stCxn id="102" idx="4"/>
              <a:endCxn id="122" idx="2"/>
            </p:cNvCxnSpPr>
            <p:nvPr/>
          </p:nvCxnSpPr>
          <p:spPr>
            <a:xfrm>
              <a:off x="3396699" y="2728881"/>
              <a:ext cx="2268177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13"/>
            <p:cNvGrpSpPr>
              <a:grpSpLocks noChangeAspect="1"/>
            </p:cNvGrpSpPr>
            <p:nvPr/>
          </p:nvGrpSpPr>
          <p:grpSpPr>
            <a:xfrm>
              <a:off x="4333421" y="2577060"/>
              <a:ext cx="394732" cy="303640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90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1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2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3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4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143" name="直線接點 142"/>
            <p:cNvCxnSpPr>
              <a:stCxn id="109" idx="3"/>
            </p:cNvCxnSpPr>
            <p:nvPr/>
          </p:nvCxnSpPr>
          <p:spPr>
            <a:xfrm>
              <a:off x="2179469" y="2344820"/>
              <a:ext cx="822498" cy="408051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>
              <a:stCxn id="119" idx="3"/>
              <a:endCxn id="102" idx="2"/>
            </p:cNvCxnSpPr>
            <p:nvPr/>
          </p:nvCxnSpPr>
          <p:spPr>
            <a:xfrm flipV="1">
              <a:off x="1694257" y="2728881"/>
              <a:ext cx="1307710" cy="23866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>
              <a:stCxn id="122" idx="4"/>
              <a:endCxn id="118" idx="1"/>
            </p:cNvCxnSpPr>
            <p:nvPr/>
          </p:nvCxnSpPr>
          <p:spPr>
            <a:xfrm flipV="1">
              <a:off x="6059608" y="2359962"/>
              <a:ext cx="1394926" cy="368919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2" idx="4"/>
              <a:endCxn id="120" idx="1"/>
            </p:cNvCxnSpPr>
            <p:nvPr/>
          </p:nvCxnSpPr>
          <p:spPr>
            <a:xfrm>
              <a:off x="6059608" y="2728881"/>
              <a:ext cx="963850" cy="316271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群組 109"/>
          <p:cNvGrpSpPr/>
          <p:nvPr/>
        </p:nvGrpSpPr>
        <p:grpSpPr>
          <a:xfrm>
            <a:off x="139402" y="4691617"/>
            <a:ext cx="8566979" cy="1471191"/>
            <a:chOff x="124515" y="5268397"/>
            <a:chExt cx="8566979" cy="1471191"/>
          </a:xfrm>
        </p:grpSpPr>
        <p:grpSp>
          <p:nvGrpSpPr>
            <p:cNvPr id="111" name="Group 13"/>
            <p:cNvGrpSpPr>
              <a:grpSpLocks noChangeAspect="1"/>
            </p:cNvGrpSpPr>
            <p:nvPr/>
          </p:nvGrpSpPr>
          <p:grpSpPr>
            <a:xfrm>
              <a:off x="1109701" y="6215179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89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0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2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3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4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2" name="Group 13"/>
            <p:cNvGrpSpPr>
              <a:grpSpLocks noChangeAspect="1"/>
            </p:cNvGrpSpPr>
            <p:nvPr/>
          </p:nvGrpSpPr>
          <p:grpSpPr>
            <a:xfrm>
              <a:off x="2586823" y="5519703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78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adFill>
                <a:gsLst>
                  <a:gs pos="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rgbClr val="00CCFF"/>
                  </a:gs>
                </a:gsLst>
                <a:lin ang="0" scaled="0"/>
              </a:gra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9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0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4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5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3" name="Group 13"/>
            <p:cNvGrpSpPr>
              <a:grpSpLocks noChangeAspect="1"/>
            </p:cNvGrpSpPr>
            <p:nvPr/>
          </p:nvGrpSpPr>
          <p:grpSpPr>
            <a:xfrm>
              <a:off x="4081500" y="6215179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70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2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3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5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6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4" name="Group 13"/>
            <p:cNvGrpSpPr>
              <a:grpSpLocks noChangeAspect="1"/>
            </p:cNvGrpSpPr>
            <p:nvPr/>
          </p:nvGrpSpPr>
          <p:grpSpPr>
            <a:xfrm>
              <a:off x="5503144" y="5519703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51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gradFill>
                <a:gsLst>
                  <a:gs pos="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rgbClr val="00CCFF"/>
                  </a:gs>
                </a:gsLst>
                <a:lin ang="10800000" scaled="0"/>
              </a:gra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3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4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2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4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5" name="Group 13"/>
            <p:cNvGrpSpPr>
              <a:grpSpLocks noChangeAspect="1"/>
            </p:cNvGrpSpPr>
            <p:nvPr/>
          </p:nvGrpSpPr>
          <p:grpSpPr>
            <a:xfrm>
              <a:off x="7053299" y="6215179"/>
              <a:ext cx="681732" cy="524409"/>
              <a:chOff x="7162800" y="228598"/>
              <a:chExt cx="914400" cy="762002"/>
            </a:xfrm>
            <a:solidFill>
              <a:schemeClr val="accent5"/>
            </a:solidFill>
          </p:grpSpPr>
          <p:sp>
            <p:nvSpPr>
              <p:cNvPr id="144" name="Can 54"/>
              <p:cNvSpPr/>
              <p:nvPr/>
            </p:nvSpPr>
            <p:spPr>
              <a:xfrm>
                <a:off x="7162800" y="228600"/>
                <a:ext cx="914400" cy="762000"/>
              </a:xfrm>
              <a:prstGeom prst="can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5" name="Down Arrow 55"/>
              <p:cNvSpPr/>
              <p:nvPr/>
            </p:nvSpPr>
            <p:spPr>
              <a:xfrm rot="3594206">
                <a:off x="7374449" y="400693"/>
                <a:ext cx="186303" cy="244316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7" name="Down Arrow 56"/>
              <p:cNvSpPr/>
              <p:nvPr/>
            </p:nvSpPr>
            <p:spPr>
              <a:xfrm rot="14184123">
                <a:off x="7619914" y="186212"/>
                <a:ext cx="211272" cy="296047"/>
              </a:xfrm>
              <a:prstGeom prst="downArrow">
                <a:avLst/>
              </a:prstGeom>
              <a:solidFill>
                <a:schemeClr val="bg1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8" name="Right Arrow 57"/>
              <p:cNvSpPr/>
              <p:nvPr/>
            </p:nvSpPr>
            <p:spPr>
              <a:xfrm rot="10800000">
                <a:off x="7315199" y="228598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0" name="Right Arrow 58"/>
              <p:cNvSpPr/>
              <p:nvPr/>
            </p:nvSpPr>
            <p:spPr>
              <a:xfrm rot="276230">
                <a:off x="7628747" y="391284"/>
                <a:ext cx="265420" cy="228601"/>
              </a:xfrm>
              <a:prstGeom prst="rightArrow">
                <a:avLst/>
              </a:prstGeom>
              <a:solidFill>
                <a:schemeClr val="bg1"/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116" name="直線接點 115"/>
            <p:cNvCxnSpPr>
              <a:stCxn id="189" idx="4"/>
              <a:endCxn id="178" idx="2"/>
            </p:cNvCxnSpPr>
            <p:nvPr/>
          </p:nvCxnSpPr>
          <p:spPr>
            <a:xfrm flipV="1">
              <a:off x="1791433" y="5781908"/>
              <a:ext cx="795390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189" idx="4"/>
              <a:endCxn id="170" idx="2"/>
            </p:cNvCxnSpPr>
            <p:nvPr/>
          </p:nvCxnSpPr>
          <p:spPr>
            <a:xfrm>
              <a:off x="1791433" y="6477384"/>
              <a:ext cx="2290067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>
              <a:stCxn id="170" idx="4"/>
              <a:endCxn id="144" idx="2"/>
            </p:cNvCxnSpPr>
            <p:nvPr/>
          </p:nvCxnSpPr>
          <p:spPr>
            <a:xfrm>
              <a:off x="4763232" y="6477384"/>
              <a:ext cx="2290067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>
              <a:stCxn id="178" idx="4"/>
              <a:endCxn id="151" idx="2"/>
            </p:cNvCxnSpPr>
            <p:nvPr/>
          </p:nvCxnSpPr>
          <p:spPr>
            <a:xfrm>
              <a:off x="3268555" y="5781908"/>
              <a:ext cx="223458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>
              <a:stCxn id="178" idx="4"/>
              <a:endCxn id="170" idx="2"/>
            </p:cNvCxnSpPr>
            <p:nvPr/>
          </p:nvCxnSpPr>
          <p:spPr>
            <a:xfrm>
              <a:off x="3268555" y="5781908"/>
              <a:ext cx="812945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>
              <a:stCxn id="151" idx="2"/>
              <a:endCxn id="170" idx="4"/>
            </p:cNvCxnSpPr>
            <p:nvPr/>
          </p:nvCxnSpPr>
          <p:spPr>
            <a:xfrm flipH="1">
              <a:off x="4763232" y="5781908"/>
              <a:ext cx="739912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>
              <a:stCxn id="144" idx="2"/>
              <a:endCxn id="151" idx="4"/>
            </p:cNvCxnSpPr>
            <p:nvPr/>
          </p:nvCxnSpPr>
          <p:spPr>
            <a:xfrm flipH="1" flipV="1">
              <a:off x="6184876" y="5781908"/>
              <a:ext cx="868423" cy="69547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24515" y="5695754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145394" y="5695754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282980" y="5268397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997676" y="5268397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6" name="直線接點 135"/>
            <p:cNvCxnSpPr>
              <a:stCxn id="132" idx="3"/>
              <a:endCxn id="189" idx="2"/>
            </p:cNvCxnSpPr>
            <p:nvPr/>
          </p:nvCxnSpPr>
          <p:spPr>
            <a:xfrm>
              <a:off x="670615" y="5973227"/>
              <a:ext cx="439086" cy="50415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>
              <a:stCxn id="134" idx="3"/>
              <a:endCxn id="178" idx="2"/>
            </p:cNvCxnSpPr>
            <p:nvPr/>
          </p:nvCxnSpPr>
          <p:spPr>
            <a:xfrm>
              <a:off x="1829080" y="5545870"/>
              <a:ext cx="757743" cy="23603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>
              <a:stCxn id="134" idx="2"/>
              <a:endCxn id="189" idx="1"/>
            </p:cNvCxnSpPr>
            <p:nvPr/>
          </p:nvCxnSpPr>
          <p:spPr>
            <a:xfrm flipH="1">
              <a:off x="1450567" y="5823343"/>
              <a:ext cx="105463" cy="39183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>
              <a:stCxn id="151" idx="4"/>
              <a:endCxn id="135" idx="1"/>
            </p:cNvCxnSpPr>
            <p:nvPr/>
          </p:nvCxnSpPr>
          <p:spPr>
            <a:xfrm flipV="1">
              <a:off x="6184876" y="5545870"/>
              <a:ext cx="812800" cy="23603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44" idx="1"/>
              <a:endCxn id="135" idx="2"/>
            </p:cNvCxnSpPr>
            <p:nvPr/>
          </p:nvCxnSpPr>
          <p:spPr>
            <a:xfrm flipH="1" flipV="1">
              <a:off x="7270726" y="5823343"/>
              <a:ext cx="123439" cy="39183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>
              <a:stCxn id="144" idx="4"/>
              <a:endCxn id="133" idx="1"/>
            </p:cNvCxnSpPr>
            <p:nvPr/>
          </p:nvCxnSpPr>
          <p:spPr>
            <a:xfrm flipV="1">
              <a:off x="7735031" y="5973227"/>
              <a:ext cx="410363" cy="50415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線單箭頭接點 39"/>
          <p:cNvCxnSpPr/>
          <p:nvPr/>
        </p:nvCxnSpPr>
        <p:spPr>
          <a:xfrm>
            <a:off x="3126428" y="4894000"/>
            <a:ext cx="769711" cy="57333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/>
          <p:cNvCxnSpPr/>
          <p:nvPr/>
        </p:nvCxnSpPr>
        <p:spPr>
          <a:xfrm>
            <a:off x="1843967" y="4894000"/>
            <a:ext cx="122144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195"/>
          <p:cNvCxnSpPr/>
          <p:nvPr/>
        </p:nvCxnSpPr>
        <p:spPr>
          <a:xfrm>
            <a:off x="1992485" y="1504756"/>
            <a:ext cx="836470" cy="35195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>
            <a:off x="2886470" y="1794579"/>
            <a:ext cx="813511" cy="6783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19978" y="3032506"/>
            <a:ext cx="6108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As </a:t>
            </a:r>
            <a:r>
              <a:rPr lang="en-US" altLang="zh-TW" sz="3200" dirty="0" err="1" smtClean="0"/>
              <a:t>pkts</a:t>
            </a:r>
            <a:r>
              <a:rPr lang="en-US" altLang="zh-TW" sz="3200" dirty="0" smtClean="0"/>
              <a:t>/flows traverse the network: moving both in </a:t>
            </a:r>
            <a:r>
              <a:rPr lang="en-US" altLang="zh-TW" sz="3200" b="1" dirty="0" smtClean="0"/>
              <a:t>logical</a:t>
            </a:r>
            <a:r>
              <a:rPr lang="en-US" altLang="zh-TW" sz="3200" dirty="0" smtClean="0"/>
              <a:t> and </a:t>
            </a:r>
            <a:r>
              <a:rPr lang="en-US" altLang="zh-TW" sz="3200" b="1" dirty="0" smtClean="0"/>
              <a:t>physical </a:t>
            </a:r>
            <a:r>
              <a:rPr lang="en-US" altLang="zh-TW" sz="3200" dirty="0" smtClean="0"/>
              <a:t>forwarding plane</a:t>
            </a:r>
            <a:r>
              <a:rPr lang="zh-TW" altLang="en-US" sz="3200" dirty="0" smtClean="0"/>
              <a:t> → </a:t>
            </a:r>
            <a:r>
              <a:rPr lang="en-US" altLang="zh-TW" sz="3200" b="1" dirty="0" smtClean="0">
                <a:solidFill>
                  <a:srgbClr val="C00000"/>
                </a:solidFill>
              </a:rPr>
              <a:t>logical context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What’s the essence of virtualization?</a:t>
            </a:r>
          </a:p>
          <a:p>
            <a:pPr lvl="1"/>
            <a:r>
              <a:rPr lang="en-US" altLang="zh-TW" dirty="0" smtClean="0"/>
              <a:t>In the context of cloud computing</a:t>
            </a:r>
          </a:p>
          <a:p>
            <a:r>
              <a:rPr lang="en-US" altLang="zh-TW" dirty="0" smtClean="0"/>
              <a:t>Compare virtualization of:</a:t>
            </a:r>
          </a:p>
          <a:p>
            <a:pPr lvl="1"/>
            <a:r>
              <a:rPr lang="en-US" altLang="zh-TW" dirty="0" smtClean="0"/>
              <a:t>Computing: already widely adopted</a:t>
            </a:r>
          </a:p>
          <a:p>
            <a:pPr lvl="1"/>
            <a:r>
              <a:rPr lang="en-US" altLang="zh-TW" dirty="0" smtClean="0"/>
              <a:t>Networking: has just begun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What are the differences?</a:t>
            </a:r>
          </a:p>
          <a:p>
            <a:r>
              <a:rPr lang="en-US" altLang="zh-TW" dirty="0" smtClean="0"/>
              <a:t>A glance at current researches around this main concept (SDN).</a:t>
            </a:r>
          </a:p>
          <a:p>
            <a:r>
              <a:rPr lang="en-US" altLang="zh-TW" dirty="0" smtClean="0"/>
              <a:t>Any further research directions?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29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87220"/>
          </a:xfrm>
        </p:spPr>
        <p:txBody>
          <a:bodyPr/>
          <a:lstStyle/>
          <a:p>
            <a:r>
              <a:rPr lang="en-US" altLang="zh-TW" dirty="0" smtClean="0"/>
              <a:t>Switch Forwarding Pipeline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367056" y="5137246"/>
            <a:ext cx="5378629" cy="1471191"/>
            <a:chOff x="139402" y="4691617"/>
            <a:chExt cx="5378629" cy="1471191"/>
          </a:xfrm>
        </p:grpSpPr>
        <p:pic>
          <p:nvPicPr>
            <p:cNvPr id="132" name="Picture 16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39402" y="5118974"/>
              <a:ext cx="546100" cy="55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群組 4"/>
            <p:cNvGrpSpPr/>
            <p:nvPr/>
          </p:nvGrpSpPr>
          <p:grpSpPr>
            <a:xfrm>
              <a:off x="685502" y="4691617"/>
              <a:ext cx="4832529" cy="1471191"/>
              <a:chOff x="685502" y="4691617"/>
              <a:chExt cx="4832529" cy="1471191"/>
            </a:xfrm>
          </p:grpSpPr>
          <p:grpSp>
            <p:nvGrpSpPr>
              <p:cNvPr id="111" name="Group 13"/>
              <p:cNvGrpSpPr>
                <a:grpSpLocks noChangeAspect="1"/>
              </p:cNvGrpSpPr>
              <p:nvPr/>
            </p:nvGrpSpPr>
            <p:grpSpPr>
              <a:xfrm>
                <a:off x="1124588" y="5638399"/>
                <a:ext cx="681732" cy="524409"/>
                <a:chOff x="7162800" y="228598"/>
                <a:chExt cx="914400" cy="762002"/>
              </a:xfrm>
              <a:solidFill>
                <a:schemeClr val="accent5"/>
              </a:solidFill>
            </p:grpSpPr>
            <p:sp>
              <p:nvSpPr>
                <p:cNvPr id="189" name="Can 54"/>
                <p:cNvSpPr/>
                <p:nvPr/>
              </p:nvSpPr>
              <p:spPr>
                <a:xfrm>
                  <a:off x="7162800" y="228600"/>
                  <a:ext cx="914400" cy="762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90" name="Down Arrow 55"/>
                <p:cNvSpPr/>
                <p:nvPr/>
              </p:nvSpPr>
              <p:spPr>
                <a:xfrm rot="3594206">
                  <a:off x="7374449" y="400693"/>
                  <a:ext cx="186303" cy="244316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92" name="Down Arrow 56"/>
                <p:cNvSpPr/>
                <p:nvPr/>
              </p:nvSpPr>
              <p:spPr>
                <a:xfrm rot="14184123">
                  <a:off x="7619914" y="186212"/>
                  <a:ext cx="211272" cy="296047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93" name="Right Arrow 57"/>
                <p:cNvSpPr/>
                <p:nvPr/>
              </p:nvSpPr>
              <p:spPr>
                <a:xfrm rot="10800000">
                  <a:off x="7315199" y="228598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94" name="Right Arrow 58"/>
                <p:cNvSpPr/>
                <p:nvPr/>
              </p:nvSpPr>
              <p:spPr>
                <a:xfrm rot="276230">
                  <a:off x="7628747" y="391284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3"/>
              <p:cNvGrpSpPr>
                <a:grpSpLocks noChangeAspect="1"/>
              </p:cNvGrpSpPr>
              <p:nvPr/>
            </p:nvGrpSpPr>
            <p:grpSpPr>
              <a:xfrm>
                <a:off x="2601710" y="4942923"/>
                <a:ext cx="681732" cy="524409"/>
                <a:chOff x="7162800" y="228598"/>
                <a:chExt cx="914400" cy="762002"/>
              </a:xfrm>
              <a:solidFill>
                <a:schemeClr val="accent5"/>
              </a:solidFill>
            </p:grpSpPr>
            <p:sp>
              <p:nvSpPr>
                <p:cNvPr id="178" name="Can 54"/>
                <p:cNvSpPr/>
                <p:nvPr/>
              </p:nvSpPr>
              <p:spPr>
                <a:xfrm>
                  <a:off x="7162800" y="228600"/>
                  <a:ext cx="914400" cy="762000"/>
                </a:xfrm>
                <a:prstGeom prst="can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rgbClr val="00CCFF"/>
                    </a:gs>
                  </a:gsLst>
                  <a:lin ang="0" scaled="0"/>
                </a:gradFill>
                <a:ln>
                  <a:solidFill>
                    <a:schemeClr val="bg2"/>
                  </a:solidFill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9" name="Down Arrow 55"/>
                <p:cNvSpPr/>
                <p:nvPr/>
              </p:nvSpPr>
              <p:spPr>
                <a:xfrm rot="3594206">
                  <a:off x="7374449" y="400693"/>
                  <a:ext cx="186303" cy="244316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0" name="Down Arrow 56"/>
                <p:cNvSpPr/>
                <p:nvPr/>
              </p:nvSpPr>
              <p:spPr>
                <a:xfrm rot="14184123">
                  <a:off x="7619914" y="186212"/>
                  <a:ext cx="211272" cy="296047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4" name="Right Arrow 57"/>
                <p:cNvSpPr/>
                <p:nvPr/>
              </p:nvSpPr>
              <p:spPr>
                <a:xfrm rot="10800000">
                  <a:off x="7315199" y="228598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5" name="Right Arrow 58"/>
                <p:cNvSpPr/>
                <p:nvPr/>
              </p:nvSpPr>
              <p:spPr>
                <a:xfrm rot="276230">
                  <a:off x="7628747" y="391284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3"/>
              <p:cNvGrpSpPr>
                <a:grpSpLocks noChangeAspect="1"/>
              </p:cNvGrpSpPr>
              <p:nvPr/>
            </p:nvGrpSpPr>
            <p:grpSpPr>
              <a:xfrm>
                <a:off x="4096387" y="5638399"/>
                <a:ext cx="681732" cy="524409"/>
                <a:chOff x="7162800" y="228598"/>
                <a:chExt cx="914400" cy="762002"/>
              </a:xfrm>
              <a:solidFill>
                <a:schemeClr val="accent5"/>
              </a:solidFill>
            </p:grpSpPr>
            <p:sp>
              <p:nvSpPr>
                <p:cNvPr id="170" name="Can 54"/>
                <p:cNvSpPr/>
                <p:nvPr/>
              </p:nvSpPr>
              <p:spPr>
                <a:xfrm>
                  <a:off x="7162800" y="228600"/>
                  <a:ext cx="914400" cy="76200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2" name="Down Arrow 55"/>
                <p:cNvSpPr/>
                <p:nvPr/>
              </p:nvSpPr>
              <p:spPr>
                <a:xfrm rot="3594206">
                  <a:off x="7374449" y="400693"/>
                  <a:ext cx="186303" cy="244316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3" name="Down Arrow 56"/>
                <p:cNvSpPr/>
                <p:nvPr/>
              </p:nvSpPr>
              <p:spPr>
                <a:xfrm rot="14184123">
                  <a:off x="7619914" y="186212"/>
                  <a:ext cx="211272" cy="296047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5" name="Right Arrow 57"/>
                <p:cNvSpPr/>
                <p:nvPr/>
              </p:nvSpPr>
              <p:spPr>
                <a:xfrm rot="10800000">
                  <a:off x="7315199" y="228598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6" name="Right Arrow 58"/>
                <p:cNvSpPr/>
                <p:nvPr/>
              </p:nvSpPr>
              <p:spPr>
                <a:xfrm rot="276230">
                  <a:off x="7628747" y="391284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116" name="直線接點 115"/>
              <p:cNvCxnSpPr>
                <a:stCxn id="189" idx="4"/>
                <a:endCxn id="178" idx="2"/>
              </p:cNvCxnSpPr>
              <p:nvPr/>
            </p:nvCxnSpPr>
            <p:spPr>
              <a:xfrm flipV="1">
                <a:off x="1806320" y="5205128"/>
                <a:ext cx="795390" cy="695476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>
                <a:stCxn id="189" idx="4"/>
                <a:endCxn id="170" idx="2"/>
              </p:cNvCxnSpPr>
              <p:nvPr/>
            </p:nvCxnSpPr>
            <p:spPr>
              <a:xfrm>
                <a:off x="1806320" y="5900604"/>
                <a:ext cx="2290067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>
                <a:stCxn id="178" idx="4"/>
                <a:endCxn id="151" idx="2"/>
              </p:cNvCxnSpPr>
              <p:nvPr/>
            </p:nvCxnSpPr>
            <p:spPr>
              <a:xfrm>
                <a:off x="3283442" y="5205128"/>
                <a:ext cx="223458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/>
              <p:cNvCxnSpPr>
                <a:stCxn id="178" idx="4"/>
                <a:endCxn id="170" idx="2"/>
              </p:cNvCxnSpPr>
              <p:nvPr/>
            </p:nvCxnSpPr>
            <p:spPr>
              <a:xfrm>
                <a:off x="3283442" y="5205128"/>
                <a:ext cx="812945" cy="695476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4" name="Picture 16" descr="MCj043161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297867" y="4691617"/>
                <a:ext cx="546100" cy="5549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36" name="直線接點 135"/>
              <p:cNvCxnSpPr>
                <a:stCxn id="132" idx="3"/>
                <a:endCxn id="189" idx="2"/>
              </p:cNvCxnSpPr>
              <p:nvPr/>
            </p:nvCxnSpPr>
            <p:spPr>
              <a:xfrm>
                <a:off x="685502" y="5396447"/>
                <a:ext cx="439086" cy="504157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/>
              <p:cNvCxnSpPr>
                <a:stCxn id="134" idx="3"/>
                <a:endCxn id="178" idx="2"/>
              </p:cNvCxnSpPr>
              <p:nvPr/>
            </p:nvCxnSpPr>
            <p:spPr>
              <a:xfrm>
                <a:off x="1843967" y="4969090"/>
                <a:ext cx="757743" cy="236038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>
                <a:stCxn id="134" idx="2"/>
                <a:endCxn id="189" idx="1"/>
              </p:cNvCxnSpPr>
              <p:nvPr/>
            </p:nvCxnSpPr>
            <p:spPr>
              <a:xfrm flipH="1">
                <a:off x="1465454" y="5246563"/>
                <a:ext cx="105463" cy="391837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/>
              <p:cNvCxnSpPr/>
              <p:nvPr/>
            </p:nvCxnSpPr>
            <p:spPr>
              <a:xfrm>
                <a:off x="3126428" y="4894000"/>
                <a:ext cx="769711" cy="57333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單箭頭接點 194"/>
              <p:cNvCxnSpPr/>
              <p:nvPr/>
            </p:nvCxnSpPr>
            <p:spPr>
              <a:xfrm>
                <a:off x="1843967" y="4894000"/>
                <a:ext cx="1221444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橢圓 10"/>
          <p:cNvSpPr/>
          <p:nvPr/>
        </p:nvSpPr>
        <p:spPr>
          <a:xfrm>
            <a:off x="1140103" y="808368"/>
            <a:ext cx="6237516" cy="2144654"/>
          </a:xfrm>
          <a:prstGeom prst="ellipse">
            <a:avLst/>
          </a:prstGeom>
          <a:solidFill>
            <a:srgbClr val="00CCFF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108635" y="1219157"/>
            <a:ext cx="4481004" cy="1391473"/>
            <a:chOff x="1730953" y="1497449"/>
            <a:chExt cx="4481004" cy="1391473"/>
          </a:xfrm>
        </p:grpSpPr>
        <p:grpSp>
          <p:nvGrpSpPr>
            <p:cNvPr id="155" name="群組 154"/>
            <p:cNvGrpSpPr/>
            <p:nvPr/>
          </p:nvGrpSpPr>
          <p:grpSpPr>
            <a:xfrm>
              <a:off x="1730953" y="1497449"/>
              <a:ext cx="4481004" cy="1391473"/>
              <a:chOff x="441222" y="2067343"/>
              <a:chExt cx="4481004" cy="1391473"/>
            </a:xfrm>
          </p:grpSpPr>
          <p:grpSp>
            <p:nvGrpSpPr>
              <p:cNvPr id="86" name="群組 85"/>
              <p:cNvGrpSpPr/>
              <p:nvPr/>
            </p:nvGrpSpPr>
            <p:grpSpPr>
              <a:xfrm>
                <a:off x="441222" y="2067343"/>
                <a:ext cx="4481004" cy="1391473"/>
                <a:chOff x="179512" y="3866317"/>
                <a:chExt cx="1809048" cy="2184787"/>
              </a:xfrm>
              <a:solidFill>
                <a:srgbClr val="FF5050">
                  <a:alpha val="20000"/>
                </a:srgbClr>
              </a:solidFill>
            </p:grpSpPr>
            <p:sp>
              <p:nvSpPr>
                <p:cNvPr id="88" name="立方體 87"/>
                <p:cNvSpPr/>
                <p:nvPr/>
              </p:nvSpPr>
              <p:spPr>
                <a:xfrm rot="10800000">
                  <a:off x="179512" y="3866317"/>
                  <a:ext cx="1809048" cy="2184783"/>
                </a:xfrm>
                <a:prstGeom prst="cube">
                  <a:avLst>
                    <a:gd name="adj" fmla="val 79519"/>
                  </a:avLst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87" name="立方體 86"/>
                <p:cNvSpPr/>
                <p:nvPr/>
              </p:nvSpPr>
              <p:spPr>
                <a:xfrm>
                  <a:off x="179512" y="3866321"/>
                  <a:ext cx="1809048" cy="2184783"/>
                </a:xfrm>
                <a:prstGeom prst="cube">
                  <a:avLst>
                    <a:gd name="adj" fmla="val 78881"/>
                  </a:avLst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rgbClr val="0000FF"/>
                      </a:solidFill>
                    </a:rPr>
                    <a:t>Logical Context</a:t>
                  </a:r>
                  <a:endParaRPr lang="zh-TW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101" name="Group 13"/>
              <p:cNvGrpSpPr>
                <a:grpSpLocks noChangeAspect="1"/>
              </p:cNvGrpSpPr>
              <p:nvPr/>
            </p:nvGrpSpPr>
            <p:grpSpPr>
              <a:xfrm>
                <a:off x="3001967" y="2577060"/>
                <a:ext cx="394732" cy="303640"/>
                <a:chOff x="7162800" y="228598"/>
                <a:chExt cx="914400" cy="762002"/>
              </a:xfrm>
              <a:solidFill>
                <a:schemeClr val="accent5"/>
              </a:solidFill>
            </p:grpSpPr>
            <p:sp>
              <p:nvSpPr>
                <p:cNvPr id="102" name="Can 54"/>
                <p:cNvSpPr/>
                <p:nvPr/>
              </p:nvSpPr>
              <p:spPr>
                <a:xfrm>
                  <a:off x="7162800" y="228600"/>
                  <a:ext cx="914400" cy="762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3" name="Down Arrow 55"/>
                <p:cNvSpPr/>
                <p:nvPr/>
              </p:nvSpPr>
              <p:spPr>
                <a:xfrm rot="3594206">
                  <a:off x="7374449" y="400693"/>
                  <a:ext cx="186303" cy="244316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4" name="Down Arrow 56"/>
                <p:cNvSpPr/>
                <p:nvPr/>
              </p:nvSpPr>
              <p:spPr>
                <a:xfrm rot="14184123">
                  <a:off x="7619914" y="186212"/>
                  <a:ext cx="211272" cy="296047"/>
                </a:xfrm>
                <a:prstGeom prst="downArrow">
                  <a:avLst/>
                </a:prstGeom>
                <a:solidFill>
                  <a:schemeClr val="bg1"/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5" name="Right Arrow 57"/>
                <p:cNvSpPr/>
                <p:nvPr/>
              </p:nvSpPr>
              <p:spPr>
                <a:xfrm rot="10800000">
                  <a:off x="7315199" y="228598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6" name="Right Arrow 58"/>
                <p:cNvSpPr/>
                <p:nvPr/>
              </p:nvSpPr>
              <p:spPr>
                <a:xfrm rot="276230">
                  <a:off x="7628747" y="391284"/>
                  <a:ext cx="265420" cy="228601"/>
                </a:xfrm>
                <a:prstGeom prst="rightArrow">
                  <a:avLst/>
                </a:prstGeom>
                <a:solidFill>
                  <a:schemeClr val="bg1"/>
                </a:solidFill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pic>
            <p:nvPicPr>
              <p:cNvPr id="109" name="Picture 16" descr="MCj043161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633369" y="2067347"/>
                <a:ext cx="546100" cy="5549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9" name="Picture 16" descr="MCj043161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148157" y="2690076"/>
                <a:ext cx="546100" cy="5549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39" name="直線接點 138"/>
              <p:cNvCxnSpPr>
                <a:stCxn id="102" idx="4"/>
              </p:cNvCxnSpPr>
              <p:nvPr/>
            </p:nvCxnSpPr>
            <p:spPr>
              <a:xfrm>
                <a:off x="3396699" y="2728881"/>
                <a:ext cx="637611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/>
              <p:cNvCxnSpPr>
                <a:stCxn id="109" idx="3"/>
              </p:cNvCxnSpPr>
              <p:nvPr/>
            </p:nvCxnSpPr>
            <p:spPr>
              <a:xfrm>
                <a:off x="2179469" y="2344820"/>
                <a:ext cx="822498" cy="408051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/>
              <p:cNvCxnSpPr>
                <a:stCxn id="119" idx="3"/>
                <a:endCxn id="102" idx="2"/>
              </p:cNvCxnSpPr>
              <p:nvPr/>
            </p:nvCxnSpPr>
            <p:spPr>
              <a:xfrm flipV="1">
                <a:off x="1694257" y="2728881"/>
                <a:ext cx="1307710" cy="238668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6" name="直線單箭頭接點 195"/>
            <p:cNvCxnSpPr/>
            <p:nvPr/>
          </p:nvCxnSpPr>
          <p:spPr>
            <a:xfrm>
              <a:off x="3563868" y="1697307"/>
              <a:ext cx="836470" cy="351953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單箭頭接點 196"/>
            <p:cNvCxnSpPr/>
            <p:nvPr/>
          </p:nvCxnSpPr>
          <p:spPr>
            <a:xfrm>
              <a:off x="4457853" y="1987130"/>
              <a:ext cx="813511" cy="67832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1219876" y="2122917"/>
            <a:ext cx="2569732" cy="349343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/>
          <p:nvPr/>
        </p:nvCxnSpPr>
        <p:spPr>
          <a:xfrm flipH="1">
            <a:off x="4511096" y="2047245"/>
            <a:ext cx="2838490" cy="365488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多重文件 6"/>
          <p:cNvSpPr/>
          <p:nvPr/>
        </p:nvSpPr>
        <p:spPr>
          <a:xfrm>
            <a:off x="1776202" y="3765343"/>
            <a:ext cx="1891007" cy="735495"/>
          </a:xfrm>
          <a:prstGeom prst="flowChartMultidocumen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rgbClr val="C00000"/>
                </a:solidFill>
              </a:rPr>
              <a:t>Mapping to logical context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95" name="流程圖: 多重文件 94"/>
          <p:cNvSpPr/>
          <p:nvPr/>
        </p:nvSpPr>
        <p:spPr>
          <a:xfrm>
            <a:off x="3942984" y="3765343"/>
            <a:ext cx="1891007" cy="735495"/>
          </a:xfrm>
          <a:prstGeom prst="flowChartMultidocumen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rgbClr val="C00000"/>
                </a:solidFill>
              </a:rPr>
              <a:t>Mapping decision to physical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22" name="流程圖: 預設處理作業 21"/>
          <p:cNvSpPr/>
          <p:nvPr/>
        </p:nvSpPr>
        <p:spPr>
          <a:xfrm>
            <a:off x="2607293" y="2972901"/>
            <a:ext cx="2281194" cy="556591"/>
          </a:xfrm>
          <a:prstGeom prst="flowChartPredefined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rgbClr val="C00000"/>
                </a:solidFill>
              </a:rPr>
              <a:t>Logical Forwarding Decision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23" name="五邊形 22"/>
          <p:cNvSpPr/>
          <p:nvPr/>
        </p:nvSpPr>
        <p:spPr>
          <a:xfrm>
            <a:off x="6281530" y="3775282"/>
            <a:ext cx="1222513" cy="584667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rgbClr val="C00000"/>
                </a:solidFill>
              </a:rPr>
              <a:t>Physical Forwarding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27" name="肘形接點 26"/>
          <p:cNvCxnSpPr>
            <a:endCxn id="22" idx="1"/>
          </p:cNvCxnSpPr>
          <p:nvPr/>
        </p:nvCxnSpPr>
        <p:spPr>
          <a:xfrm rot="5400000" flipH="1" flipV="1">
            <a:off x="2064440" y="3295393"/>
            <a:ext cx="587049" cy="498658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接點 155"/>
          <p:cNvCxnSpPr>
            <a:stCxn id="22" idx="3"/>
          </p:cNvCxnSpPr>
          <p:nvPr/>
        </p:nvCxnSpPr>
        <p:spPr>
          <a:xfrm>
            <a:off x="4888487" y="3251197"/>
            <a:ext cx="353803" cy="514146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830945" y="4086514"/>
            <a:ext cx="450585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>
            <a:off x="554758" y="4136209"/>
            <a:ext cx="122144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>
            <a:off x="7504043" y="4086514"/>
            <a:ext cx="122144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43935" y="3653581"/>
            <a:ext cx="13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Pkt</a:t>
            </a:r>
            <a:r>
              <a:rPr lang="en-US" altLang="zh-TW" dirty="0" smtClean="0">
                <a:solidFill>
                  <a:srgbClr val="FF0000"/>
                </a:solidFill>
              </a:rPr>
              <a:t> inbound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7504043" y="3565230"/>
            <a:ext cx="149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Pkt</a:t>
            </a:r>
            <a:r>
              <a:rPr lang="en-US" altLang="zh-TW" dirty="0" smtClean="0">
                <a:solidFill>
                  <a:srgbClr val="FF0000"/>
                </a:solidFill>
              </a:rPr>
              <a:t> outbound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向下箭號 43"/>
          <p:cNvSpPr/>
          <p:nvPr/>
        </p:nvSpPr>
        <p:spPr>
          <a:xfrm rot="4138352">
            <a:off x="6555559" y="589603"/>
            <a:ext cx="435301" cy="139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向下箭號 159"/>
          <p:cNvSpPr/>
          <p:nvPr/>
        </p:nvSpPr>
        <p:spPr>
          <a:xfrm rot="15003560">
            <a:off x="6730107" y="1001243"/>
            <a:ext cx="435301" cy="1398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7589316" y="845077"/>
            <a:ext cx="1497224" cy="95410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accent1">
                    <a:lumMod val="75000"/>
                  </a:schemeClr>
                </a:solidFill>
              </a:rPr>
              <a:t>Configures</a:t>
            </a:r>
          </a:p>
          <a:p>
            <a:r>
              <a:rPr lang="en-US" altLang="zh-TW" sz="1400" dirty="0" smtClean="0">
                <a:solidFill>
                  <a:schemeClr val="accent1">
                    <a:lumMod val="75000"/>
                  </a:schemeClr>
                </a:solidFill>
              </a:rPr>
              <a:t>by hypervisor</a:t>
            </a:r>
          </a:p>
          <a:p>
            <a:r>
              <a:rPr lang="en-US" altLang="zh-TW" sz="1400" dirty="0" smtClean="0">
                <a:solidFill>
                  <a:schemeClr val="accent1">
                    <a:lumMod val="75000"/>
                  </a:schemeClr>
                </a:solidFill>
              </a:rPr>
              <a:t>States distributed to local switches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5" grpId="0" animBg="1"/>
      <p:bldP spid="22" grpId="0" animBg="1"/>
      <p:bldP spid="23" grpId="0" animBg="1"/>
      <p:bldP spid="33" grpId="0"/>
      <p:bldP spid="159" grpId="0"/>
      <p:bldP spid="44" grpId="0" animBg="1"/>
      <p:bldP spid="160" grpId="0" animBg="1"/>
      <p:bldP spid="16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8600" y="116632"/>
            <a:ext cx="8686800" cy="1008112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Onix</a:t>
            </a:r>
            <a:r>
              <a:rPr lang="en-US" altLang="zh-TW" dirty="0" smtClean="0"/>
              <a:t>: Distributed Control System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4785" r="20849" b="9987"/>
          <a:stretch/>
        </p:blipFill>
        <p:spPr bwMode="auto">
          <a:xfrm>
            <a:off x="0" y="1275929"/>
            <a:ext cx="9144000" cy="5582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7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13628" r="33669" b="8731"/>
          <a:stretch/>
        </p:blipFill>
        <p:spPr bwMode="auto">
          <a:xfrm>
            <a:off x="-7197" y="0"/>
            <a:ext cx="915839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71591" y="1461052"/>
            <a:ext cx="26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Report events by switches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7687" y="1137886"/>
            <a:ext cx="255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Distribute states by network </a:t>
            </a:r>
            <a:r>
              <a:rPr lang="en-US" altLang="zh-TW" dirty="0" err="1" smtClean="0">
                <a:solidFill>
                  <a:srgbClr val="0000FF"/>
                </a:solidFill>
              </a:rPr>
              <a:t>os</a:t>
            </a:r>
            <a:r>
              <a:rPr lang="en-US" altLang="zh-TW" dirty="0" smtClean="0">
                <a:solidFill>
                  <a:srgbClr val="0000FF"/>
                </a:solidFill>
              </a:rPr>
              <a:t>/hypervisor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10748" y="6385819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No dist. </a:t>
            </a:r>
            <a:r>
              <a:rPr lang="en-US" altLang="zh-TW" dirty="0" err="1" smtClean="0">
                <a:solidFill>
                  <a:srgbClr val="0000FF"/>
                </a:solidFill>
              </a:rPr>
              <a:t>algo</a:t>
            </a:r>
            <a:r>
              <a:rPr lang="en-US" altLang="zh-TW" dirty="0" smtClean="0">
                <a:solidFill>
                  <a:srgbClr val="0000FF"/>
                </a:solidFill>
              </a:rPr>
              <a:t>. How to scale?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11052" r="33773" b="7097"/>
          <a:stretch/>
        </p:blipFill>
        <p:spPr bwMode="auto">
          <a:xfrm>
            <a:off x="-1" y="0"/>
            <a:ext cx="9108505" cy="682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371601" y="173862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Turn into dist. </a:t>
            </a:r>
            <a:r>
              <a:rPr lang="en-US" altLang="zh-TW" dirty="0">
                <a:solidFill>
                  <a:srgbClr val="0000FF"/>
                </a:solidFill>
              </a:rPr>
              <a:t>s</a:t>
            </a:r>
            <a:r>
              <a:rPr lang="en-US" altLang="zh-TW" dirty="0" smtClean="0">
                <a:solidFill>
                  <a:srgbClr val="0000FF"/>
                </a:solidFill>
              </a:rPr>
              <a:t>ys.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0824" r="34024" b="7712"/>
          <a:stretch/>
        </p:blipFill>
        <p:spPr bwMode="auto">
          <a:xfrm>
            <a:off x="-11923" y="0"/>
            <a:ext cx="916784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45435" y="4919872"/>
            <a:ext cx="7802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Abandoned unified</a:t>
            </a:r>
            <a:r>
              <a:rPr lang="en-US" altLang="zh-TW" sz="3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consistent states</a:t>
            </a:r>
          </a:p>
          <a:p>
            <a:r>
              <a:rPr lang="en-US" altLang="zh-TW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jump from NOX controller</a:t>
            </a:r>
          </a:p>
          <a:p>
            <a:pPr algn="r"/>
            <a:r>
              <a:rPr lang="en-US" altLang="zh-TW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r>
              <a:rPr lang="zh-TW" alt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r>
              <a:rPr lang="en-US" altLang="zh-TW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zh-TW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675244" y="2032479"/>
            <a:ext cx="22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Libraries and APIs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05669" y="2986636"/>
            <a:ext cx="29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Tradeoffs taken by designers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Platform Design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9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11032" r="33661" b="7232"/>
          <a:stretch/>
        </p:blipFill>
        <p:spPr bwMode="auto">
          <a:xfrm>
            <a:off x="0" y="13226"/>
            <a:ext cx="9144000" cy="683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91269" y="1108140"/>
            <a:ext cx="3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The simplest and most general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87817" y="2330653"/>
            <a:ext cx="206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Or logical entities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11556" y="2515319"/>
            <a:ext cx="2067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Objects, may call methods upon these objects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11188" r="33585" b="7248"/>
          <a:stretch/>
        </p:blipFill>
        <p:spPr bwMode="auto">
          <a:xfrm>
            <a:off x="-44726" y="-3171"/>
            <a:ext cx="9233452" cy="686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188227" y="1008749"/>
            <a:ext cx="359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c.f. FIB or RIB, but for entire network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33661" y="4532099"/>
            <a:ext cx="14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Manipulated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Get notified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11438" r="33599" b="7107"/>
          <a:stretch/>
        </p:blipFill>
        <p:spPr bwMode="auto">
          <a:xfrm>
            <a:off x="-38911" y="0"/>
            <a:ext cx="922182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933660" y="4104716"/>
            <a:ext cx="14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Reporting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04051" y="6012886"/>
            <a:ext cx="14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Talking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95931" y="2752707"/>
            <a:ext cx="14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Then notify control APPs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t="10997" r="33574" b="7216"/>
          <a:stretch/>
        </p:blipFill>
        <p:spPr bwMode="auto">
          <a:xfrm>
            <a:off x="0" y="0"/>
            <a:ext cx="9144000" cy="683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4600" y="6003090"/>
            <a:ext cx="14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Updating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834270" y="403514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Figures proper mapping and distributes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3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3" r="2065" b="2964"/>
          <a:stretch/>
        </p:blipFill>
        <p:spPr bwMode="auto">
          <a:xfrm>
            <a:off x="25843" y="284279"/>
            <a:ext cx="9092315" cy="6289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6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0786" r="33684" b="6923"/>
          <a:stretch/>
        </p:blipFill>
        <p:spPr bwMode="auto">
          <a:xfrm>
            <a:off x="0" y="-14560"/>
            <a:ext cx="9144000" cy="6887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695122" y="3249951"/>
            <a:ext cx="14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Talks only to the NIB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605670" y="4422769"/>
            <a:ext cx="14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0000FF"/>
                </a:solidFill>
              </a:rPr>
              <a:t>Inport</a:t>
            </a:r>
            <a:r>
              <a:rPr lang="en-US" altLang="zh-TW" dirty="0" smtClean="0">
                <a:solidFill>
                  <a:srgbClr val="0000FF"/>
                </a:solidFill>
              </a:rPr>
              <a:t>/export module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95121" y="5069100"/>
            <a:ext cx="14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Translate into actions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Distribution Design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8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0937" r="33510" b="6944"/>
          <a:stretch/>
        </p:blipFill>
        <p:spPr bwMode="auto">
          <a:xfrm>
            <a:off x="0" y="7234"/>
            <a:ext cx="9144000" cy="684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67748" y="26968"/>
            <a:ext cx="24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NIB may be HUGE….so…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52731" y="983829"/>
            <a:ext cx="424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Distribute to other </a:t>
            </a:r>
            <a:r>
              <a:rPr lang="en-US" altLang="zh-TW" dirty="0" err="1" smtClean="0">
                <a:solidFill>
                  <a:srgbClr val="0000FF"/>
                </a:solidFill>
              </a:rPr>
              <a:t>Onix</a:t>
            </a:r>
            <a:r>
              <a:rPr lang="en-US" altLang="zh-TW" dirty="0" smtClean="0">
                <a:solidFill>
                  <a:srgbClr val="0000FF"/>
                </a:solidFill>
              </a:rPr>
              <a:t> instances/servers and also switches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37722" y="2042994"/>
            <a:ext cx="380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According to different tradeoffs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20070" y="3915873"/>
            <a:ext cx="24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For strong consistency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41065" y="4402890"/>
            <a:ext cx="339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For flexibility and performance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49995" y="6112421"/>
            <a:ext cx="437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Can be relearned, conflicts can be solved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What’s DHT?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Computer Networking </a:t>
            </a:r>
            <a:r>
              <a:rPr lang="en-US" altLang="zh-TW" sz="2800" dirty="0" err="1" smtClean="0"/>
              <a:t>Ch</a:t>
            </a:r>
            <a:r>
              <a:rPr lang="en-US" altLang="zh-TW" sz="2800" dirty="0" smtClean="0"/>
              <a:t> 2.6.2</a:t>
            </a:r>
          </a:p>
          <a:p>
            <a:r>
              <a:rPr lang="en-US" altLang="zh-TW" sz="2800" dirty="0" smtClean="0"/>
              <a:t>Distributed database (among peers) for indexing and searching simple (key, value) pairs</a:t>
            </a:r>
          </a:p>
          <a:p>
            <a:r>
              <a:rPr lang="en-US" altLang="zh-TW" sz="2800" dirty="0" smtClean="0"/>
              <a:t>Key controls which peer stores the value, and the peer is responsible for a section of the space</a:t>
            </a:r>
          </a:p>
          <a:p>
            <a:r>
              <a:rPr lang="en-US" altLang="zh-TW" sz="2800" dirty="0" smtClean="0"/>
              <a:t>Self-organizing, automatically distributes load across peers and sends queries to a limited number of peers</a:t>
            </a:r>
          </a:p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1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1195" r="33548" b="6820"/>
          <a:stretch/>
        </p:blipFill>
        <p:spPr bwMode="auto">
          <a:xfrm>
            <a:off x="-7233" y="0"/>
            <a:ext cx="915846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483663" y="2047317"/>
            <a:ext cx="55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Design between spectrum of consistency and flexibility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09592" y="4208430"/>
            <a:ext cx="360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Make changes to NIB objects by respective methods.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12873" y="1043465"/>
            <a:ext cx="437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Inspect predefined configurations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Follow initialization, load default actions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3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11263" r="33548" b="7321"/>
          <a:stretch/>
        </p:blipFill>
        <p:spPr bwMode="auto">
          <a:xfrm>
            <a:off x="0" y="21159"/>
            <a:ext cx="9144000" cy="681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7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11168" r="33574" b="6873"/>
          <a:stretch/>
        </p:blipFill>
        <p:spPr bwMode="auto">
          <a:xfrm>
            <a:off x="0" y="10750"/>
            <a:ext cx="9144000" cy="683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161760" y="5153942"/>
            <a:ext cx="140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Modify NIB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11206" r="33682" b="7131"/>
          <a:stretch/>
        </p:blipFill>
        <p:spPr bwMode="auto">
          <a:xfrm>
            <a:off x="-26139" y="-39756"/>
            <a:ext cx="91962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6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Scaling and Reliability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1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10746" r="33568" b="710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497456" y="2514456"/>
            <a:ext cx="437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, and across switches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64595" y="4701065"/>
            <a:ext cx="371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May be fast but not scalable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" r="1943" b="5666"/>
          <a:stretch/>
        </p:blipFill>
        <p:spPr bwMode="auto">
          <a:xfrm>
            <a:off x="-3044" y="382352"/>
            <a:ext cx="9150088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11250" r="33555" b="7403"/>
          <a:stretch/>
        </p:blipFill>
        <p:spPr bwMode="auto">
          <a:xfrm>
            <a:off x="0" y="0"/>
            <a:ext cx="9144000" cy="678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294821" y="3905935"/>
            <a:ext cx="501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Reduce fidelity, easier to send across the network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47967" y="5714857"/>
            <a:ext cx="342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These techniques are all provided. Developers may choose.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10920" r="33900" b="7302"/>
          <a:stretch/>
        </p:blipFill>
        <p:spPr bwMode="auto">
          <a:xfrm>
            <a:off x="-1" y="0"/>
            <a:ext cx="91392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921487" y="2434942"/>
            <a:ext cx="109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(DHT)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645426" y="973745"/>
            <a:ext cx="313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Coordinate through Zookeeper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4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1256" r="33592" b="6813"/>
          <a:stretch/>
        </p:blipFill>
        <p:spPr bwMode="auto">
          <a:xfrm>
            <a:off x="-1" y="0"/>
            <a:ext cx="91535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8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11175" r="33656" b="6978"/>
          <a:stretch/>
        </p:blipFill>
        <p:spPr bwMode="auto">
          <a:xfrm>
            <a:off x="-1" y="0"/>
            <a:ext cx="91729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487516" y="2514456"/>
            <a:ext cx="437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Share with other </a:t>
            </a:r>
            <a:r>
              <a:rPr lang="en-US" altLang="zh-TW" dirty="0" err="1" smtClean="0">
                <a:solidFill>
                  <a:srgbClr val="0000FF"/>
                </a:solidFill>
              </a:rPr>
              <a:t>Onix</a:t>
            </a:r>
            <a:r>
              <a:rPr lang="en-US" altLang="zh-TW" dirty="0" smtClean="0">
                <a:solidFill>
                  <a:srgbClr val="0000FF"/>
                </a:solidFill>
              </a:rPr>
              <a:t> instances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3264" y="3607761"/>
            <a:ext cx="235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Changing rapidly. Could be too much info. Remote </a:t>
            </a:r>
            <a:r>
              <a:rPr lang="en-US" altLang="zh-TW" dirty="0" err="1" smtClean="0">
                <a:solidFill>
                  <a:srgbClr val="0000FF"/>
                </a:solidFill>
              </a:rPr>
              <a:t>Onix</a:t>
            </a:r>
            <a:r>
              <a:rPr lang="en-US" altLang="zh-TW" dirty="0" smtClean="0">
                <a:solidFill>
                  <a:srgbClr val="0000FF"/>
                </a:solidFill>
              </a:rPr>
              <a:t> may NOT check this frequently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11226" r="33696" b="7081"/>
          <a:stretch/>
        </p:blipFill>
        <p:spPr bwMode="auto">
          <a:xfrm>
            <a:off x="-1" y="0"/>
            <a:ext cx="917783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2960" y="4094778"/>
            <a:ext cx="234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Send reduced version to other </a:t>
            </a:r>
            <a:r>
              <a:rPr lang="en-US" altLang="zh-TW" dirty="0" err="1" smtClean="0">
                <a:solidFill>
                  <a:srgbClr val="0000FF"/>
                </a:solidFill>
              </a:rPr>
              <a:t>Onix</a:t>
            </a:r>
            <a:r>
              <a:rPr lang="en-US" altLang="zh-TW" dirty="0" smtClean="0">
                <a:solidFill>
                  <a:srgbClr val="0000FF"/>
                </a:solidFill>
              </a:rPr>
              <a:t> instances. Some picture but not complete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and Use Cases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3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188" r="33615" b="7401"/>
          <a:stretch/>
        </p:blipFill>
        <p:spPr bwMode="auto">
          <a:xfrm>
            <a:off x="0" y="0"/>
            <a:ext cx="92213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49795" y="1132917"/>
            <a:ext cx="437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c.f. NOX: 32,000 lines.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19460" y="2206343"/>
            <a:ext cx="236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0000FF"/>
                </a:solidFill>
              </a:rPr>
              <a:t>Nicira</a:t>
            </a:r>
            <a:r>
              <a:rPr lang="en-US" altLang="zh-TW" dirty="0" smtClean="0">
                <a:solidFill>
                  <a:srgbClr val="0000FF"/>
                </a:solidFill>
              </a:rPr>
              <a:t>, Google, NEC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1223" r="33696" b="6867"/>
          <a:stretch/>
        </p:blipFill>
        <p:spPr bwMode="auto">
          <a:xfrm>
            <a:off x="0" y="0"/>
            <a:ext cx="915802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341165" y="1192551"/>
            <a:ext cx="2676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Per-flow policy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Various security </a:t>
            </a:r>
            <a:r>
              <a:rPr lang="en-US" altLang="zh-TW" dirty="0">
                <a:solidFill>
                  <a:srgbClr val="0000FF"/>
                </a:solidFill>
              </a:rPr>
              <a:t>properties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r>
              <a:rPr lang="en-US" altLang="zh-TW" dirty="0" smtClean="0">
                <a:solidFill>
                  <a:srgbClr val="0000FF"/>
                </a:solidFill>
              </a:rPr>
              <a:t>Performance pressure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Distributed, DHT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372" r="33517" b="6809"/>
          <a:stretch/>
        </p:blipFill>
        <p:spPr bwMode="auto">
          <a:xfrm>
            <a:off x="-1" y="0"/>
            <a:ext cx="919142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496339" y="1500664"/>
            <a:ext cx="2676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Same policy for a VM, wherever it goes.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84782" y="5416681"/>
            <a:ext cx="4502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States, policies, current connections stored in </a:t>
            </a:r>
            <a:r>
              <a:rPr lang="en-US" altLang="zh-TW" dirty="0" err="1" smtClean="0">
                <a:solidFill>
                  <a:srgbClr val="0000FF"/>
                </a:solidFill>
              </a:rPr>
              <a:t>vSwitches</a:t>
            </a:r>
            <a:r>
              <a:rPr lang="en-US" altLang="zh-TW" dirty="0" smtClean="0">
                <a:solidFill>
                  <a:srgbClr val="0000FF"/>
                </a:solidFill>
              </a:rPr>
              <a:t>, but also a backup in </a:t>
            </a:r>
            <a:r>
              <a:rPr lang="en-US" altLang="zh-TW" dirty="0" err="1" smtClean="0">
                <a:solidFill>
                  <a:srgbClr val="0000FF"/>
                </a:solidFill>
              </a:rPr>
              <a:t>Onix</a:t>
            </a:r>
            <a:r>
              <a:rPr lang="en-US" altLang="zh-TW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Keep track, enable mobility, and backup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0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11000" r="33530" b="7000"/>
          <a:stretch/>
        </p:blipFill>
        <p:spPr bwMode="auto">
          <a:xfrm>
            <a:off x="-1" y="0"/>
            <a:ext cx="91718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247881" y="3779532"/>
            <a:ext cx="2676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For each tenant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VL2 / </a:t>
            </a:r>
            <a:r>
              <a:rPr lang="en-US" altLang="zh-TW" dirty="0" err="1" smtClean="0">
                <a:solidFill>
                  <a:srgbClr val="0000FF"/>
                </a:solidFill>
              </a:rPr>
              <a:t>PortLand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r="3533" b="11328"/>
          <a:stretch/>
        </p:blipFill>
        <p:spPr bwMode="auto">
          <a:xfrm>
            <a:off x="1" y="-6579"/>
            <a:ext cx="9143999" cy="687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4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11149" r="33638" b="7204"/>
          <a:stretch/>
        </p:blipFill>
        <p:spPr bwMode="auto">
          <a:xfrm>
            <a:off x="0" y="0"/>
            <a:ext cx="91776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9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10845" r="33538" b="7042"/>
          <a:stretch/>
        </p:blipFill>
        <p:spPr bwMode="auto">
          <a:xfrm>
            <a:off x="-1" y="0"/>
            <a:ext cx="913933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015408" y="1103098"/>
            <a:ext cx="267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Already 5~7 years.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5921" y="6102482"/>
            <a:ext cx="521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Turning into dist. sys. </a:t>
            </a:r>
            <a:r>
              <a:rPr lang="en-US" altLang="zh-TW" dirty="0">
                <a:solidFill>
                  <a:srgbClr val="0000FF"/>
                </a:solidFill>
              </a:rPr>
              <a:t>a</a:t>
            </a:r>
            <a:r>
              <a:rPr lang="en-US" altLang="zh-TW" dirty="0" smtClean="0">
                <a:solidFill>
                  <a:srgbClr val="0000FF"/>
                </a:solidFill>
              </a:rPr>
              <a:t>nd provide a general platform/tool for developers.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10924" r="33674" b="7059"/>
          <a:stretch/>
        </p:blipFill>
        <p:spPr bwMode="auto">
          <a:xfrm>
            <a:off x="0" y="0"/>
            <a:ext cx="916273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581369" y="3315347"/>
            <a:ext cx="33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Rather than low level dist. </a:t>
            </a:r>
            <a:r>
              <a:rPr lang="en-US" altLang="zh-TW" dirty="0" err="1" smtClean="0">
                <a:solidFill>
                  <a:srgbClr val="0000FF"/>
                </a:solidFill>
              </a:rPr>
              <a:t>algo</a:t>
            </a:r>
            <a:r>
              <a:rPr lang="en-US" altLang="zh-TW" dirty="0" smtClean="0">
                <a:solidFill>
                  <a:srgbClr val="0000FF"/>
                </a:solidFill>
              </a:rPr>
              <a:t>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163925" y="1317582"/>
            <a:ext cx="33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And distributed management.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99222" y="5337816"/>
            <a:ext cx="280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Zookeeper: Coordination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DHT: Real-time multi-access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SQL: Consistent storage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Aggregation / Partitioning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4623" y="5614814"/>
            <a:ext cx="228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A combination of existing techniques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80960" y="5614813"/>
            <a:ext cx="228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New architecture and interactions, NIB.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392285"/>
          </a:xfrm>
        </p:spPr>
        <p:txBody>
          <a:bodyPr/>
          <a:lstStyle/>
          <a:p>
            <a:r>
              <a:rPr lang="en-US" altLang="zh-TW" dirty="0" smtClean="0"/>
              <a:t>The Concept of Virtualization</a:t>
            </a:r>
          </a:p>
          <a:p>
            <a:r>
              <a:rPr lang="en-US" altLang="zh-TW" dirty="0" smtClean="0"/>
              <a:t>Virtualization of Computing</a:t>
            </a:r>
          </a:p>
          <a:p>
            <a:r>
              <a:rPr lang="en-US" altLang="zh-TW" dirty="0" smtClean="0"/>
              <a:t>Virtualization of Networking</a:t>
            </a:r>
          </a:p>
          <a:p>
            <a:r>
              <a:rPr lang="en-US" altLang="zh-TW" dirty="0" smtClean="0"/>
              <a:t>Software-Defined Network</a:t>
            </a:r>
          </a:p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Directions</a:t>
            </a:r>
          </a:p>
        </p:txBody>
      </p:sp>
    </p:spTree>
    <p:extLst>
      <p:ext uri="{BB962C8B-B14F-4D97-AF65-F5344CB8AC3E}">
        <p14:creationId xmlns:p14="http://schemas.microsoft.com/office/powerpoint/2010/main" val="33402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 r="1628" b="2119"/>
          <a:stretch/>
        </p:blipFill>
        <p:spPr bwMode="auto">
          <a:xfrm>
            <a:off x="-9940" y="-1"/>
            <a:ext cx="9153939" cy="7026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9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Possible Research Issues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49594" y="1196752"/>
            <a:ext cx="8644812" cy="5467519"/>
          </a:xfrm>
        </p:spPr>
        <p:txBody>
          <a:bodyPr/>
          <a:lstStyle/>
          <a:p>
            <a:r>
              <a:rPr lang="en-US" altLang="zh-TW" dirty="0" smtClean="0"/>
              <a:t>Protocols/</a:t>
            </a:r>
            <a:r>
              <a:rPr lang="en-US" altLang="zh-TW" dirty="0" err="1" smtClean="0"/>
              <a:t>func.s</a:t>
            </a:r>
            <a:r>
              <a:rPr lang="en-US" altLang="zh-TW" dirty="0" smtClean="0"/>
              <a:t> based on abstraction of complete net graph/status</a:t>
            </a:r>
          </a:p>
          <a:p>
            <a:r>
              <a:rPr lang="en-US" altLang="zh-TW" dirty="0" smtClean="0"/>
              <a:t>New </a:t>
            </a:r>
            <a:r>
              <a:rPr lang="en-US" altLang="zh-TW" dirty="0"/>
              <a:t>applications </a:t>
            </a:r>
            <a:r>
              <a:rPr lang="en-US" altLang="zh-TW" dirty="0" smtClean="0"/>
              <a:t>capitalizing </a:t>
            </a:r>
            <a:r>
              <a:rPr lang="en-US" altLang="zh-TW" dirty="0"/>
              <a:t>on the programmability of the </a:t>
            </a:r>
            <a:r>
              <a:rPr lang="en-US" altLang="zh-TW" dirty="0" smtClean="0"/>
              <a:t>network</a:t>
            </a:r>
            <a:br>
              <a:rPr lang="en-US" altLang="zh-TW" dirty="0" smtClean="0"/>
            </a:br>
            <a:r>
              <a:rPr lang="zh-TW" altLang="en-US" dirty="0" smtClean="0"/>
              <a:t>→</a:t>
            </a:r>
            <a:r>
              <a:rPr lang="en-US" altLang="zh-TW" dirty="0" smtClean="0"/>
              <a:t>ex: programmable BS/AP in wireless?</a:t>
            </a:r>
          </a:p>
          <a:p>
            <a:r>
              <a:rPr lang="en-US" altLang="zh-TW" dirty="0" smtClean="0"/>
              <a:t>SDN interoperating </a:t>
            </a:r>
            <a:r>
              <a:rPr lang="en-US" altLang="zh-TW" dirty="0"/>
              <a:t>with </a:t>
            </a:r>
            <a:r>
              <a:rPr lang="en-US" altLang="zh-TW" dirty="0" smtClean="0"/>
              <a:t>legacy protocols or different network types</a:t>
            </a:r>
          </a:p>
          <a:p>
            <a:r>
              <a:rPr lang="en-US" altLang="zh-TW" sz="2400" dirty="0" smtClean="0"/>
              <a:t>Harder and requires bigger scale:</a:t>
            </a:r>
          </a:p>
          <a:p>
            <a:pPr lvl="1"/>
            <a:r>
              <a:rPr lang="en-US" altLang="zh-TW" sz="2000" dirty="0" smtClean="0"/>
              <a:t>Virtualization </a:t>
            </a:r>
            <a:r>
              <a:rPr lang="en-US" altLang="zh-TW" sz="2000" dirty="0"/>
              <a:t>support in software-defined </a:t>
            </a:r>
            <a:r>
              <a:rPr lang="en-US" altLang="zh-TW" sz="2000" dirty="0" smtClean="0"/>
              <a:t>networks</a:t>
            </a:r>
          </a:p>
          <a:p>
            <a:pPr lvl="1"/>
            <a:r>
              <a:rPr lang="en-US" altLang="zh-TW" sz="2000" dirty="0"/>
              <a:t>Control and </a:t>
            </a:r>
            <a:r>
              <a:rPr lang="en-US" altLang="zh-TW" sz="2000" dirty="0" err="1" smtClean="0"/>
              <a:t>mgmt</a:t>
            </a:r>
            <a:r>
              <a:rPr lang="en-US" altLang="zh-TW" sz="2000" smtClean="0"/>
              <a:t> software/platform </a:t>
            </a:r>
            <a:r>
              <a:rPr lang="en-US" altLang="zh-TW" sz="2000" dirty="0"/>
              <a:t>stack for </a:t>
            </a:r>
            <a:r>
              <a:rPr lang="en-US" altLang="zh-TW" sz="2000" dirty="0" smtClean="0"/>
              <a:t>SDN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3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Possible 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9594" y="1196752"/>
            <a:ext cx="8644812" cy="551401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Assume logical network graph available</a:t>
            </a:r>
          </a:p>
          <a:p>
            <a:r>
              <a:rPr lang="en-US" altLang="zh-TW" dirty="0" smtClean="0"/>
              <a:t>Not low-level distributed algorithm</a:t>
            </a:r>
            <a:br>
              <a:rPr lang="en-US" altLang="zh-TW" dirty="0" smtClean="0"/>
            </a:br>
            <a:r>
              <a:rPr lang="zh-TW" altLang="en-US" dirty="0"/>
              <a:t>→</a:t>
            </a:r>
            <a:r>
              <a:rPr lang="en-US" altLang="zh-TW" dirty="0" smtClean="0"/>
              <a:t>Logically centralized algorithm</a:t>
            </a:r>
            <a:br>
              <a:rPr lang="en-US" altLang="zh-TW" dirty="0" smtClean="0"/>
            </a:br>
            <a:r>
              <a:rPr lang="zh-TW" altLang="en-US" dirty="0" smtClean="0"/>
              <a:t>→</a:t>
            </a:r>
            <a:r>
              <a:rPr lang="en-US" altLang="zh-TW" dirty="0" smtClean="0"/>
              <a:t>Higher level abstraction and action</a:t>
            </a:r>
          </a:p>
          <a:p>
            <a:r>
              <a:rPr lang="en-US" altLang="zh-TW" dirty="0" smtClean="0"/>
              <a:t>Engineering specifications and issues:</a:t>
            </a:r>
          </a:p>
          <a:p>
            <a:pPr lvl="1"/>
            <a:r>
              <a:rPr lang="en-US" altLang="zh-TW" dirty="0" smtClean="0"/>
              <a:t>Consistency requirement</a:t>
            </a:r>
          </a:p>
          <a:p>
            <a:pPr lvl="1"/>
            <a:r>
              <a:rPr lang="en-US" altLang="zh-TW" dirty="0" smtClean="0"/>
              <a:t>Time scale and responsiveness</a:t>
            </a:r>
          </a:p>
          <a:p>
            <a:pPr lvl="1"/>
            <a:r>
              <a:rPr lang="en-US" altLang="zh-TW" dirty="0" smtClean="0"/>
              <a:t>Targeted “objects”, ex: tunnels or flows?</a:t>
            </a:r>
          </a:p>
          <a:p>
            <a:pPr lvl="1"/>
            <a:r>
              <a:rPr lang="en-US" altLang="zh-TW" dirty="0" smtClean="0"/>
              <a:t>Relate “logical context” and actions</a:t>
            </a:r>
          </a:p>
          <a:p>
            <a:r>
              <a:rPr lang="en-US" altLang="zh-TW" dirty="0" smtClean="0"/>
              <a:t>Faster cycles: </a:t>
            </a:r>
            <a:r>
              <a:rPr lang="en-US" altLang="zh-TW" dirty="0" err="1" smtClean="0"/>
              <a:t>sim.s</a:t>
            </a:r>
            <a:r>
              <a:rPr lang="en-US" altLang="zh-TW" dirty="0" smtClean="0"/>
              <a:t> to </a:t>
            </a:r>
            <a:r>
              <a:rPr lang="en-US" altLang="zh-TW" dirty="0" err="1" smtClean="0"/>
              <a:t>impl’m’ts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00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Apply to Wireless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9594" y="1196751"/>
            <a:ext cx="8644812" cy="551781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Alcatel-Lucent </a:t>
            </a:r>
            <a:r>
              <a:rPr lang="en-US" altLang="zh-TW" dirty="0" err="1" smtClean="0"/>
              <a:t>LightRadio</a:t>
            </a:r>
            <a:r>
              <a:rPr lang="en-US" altLang="zh-TW" baseline="30000" dirty="0" err="1" smtClean="0"/>
              <a:t>TM</a:t>
            </a:r>
            <a:endParaRPr lang="en-US" altLang="zh-TW" baseline="30000" dirty="0" smtClean="0"/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Dist. BS</a:t>
            </a:r>
            <a:r>
              <a:rPr lang="en-US" altLang="zh-TW" dirty="0" smtClean="0"/>
              <a:t>, break into components</a:t>
            </a:r>
            <a:endParaRPr lang="en-US" altLang="zh-TW" sz="3000" dirty="0" smtClean="0"/>
          </a:p>
          <a:p>
            <a:pPr lvl="1"/>
            <a:r>
              <a:rPr lang="en-US" altLang="zh-TW" dirty="0" smtClean="0"/>
              <a:t>Wideband </a:t>
            </a:r>
            <a:r>
              <a:rPr lang="en-US" altLang="zh-TW" dirty="0"/>
              <a:t>Active </a:t>
            </a:r>
            <a:r>
              <a:rPr lang="en-US" altLang="zh-TW" b="1" dirty="0"/>
              <a:t>Array</a:t>
            </a:r>
            <a:r>
              <a:rPr lang="en-US" altLang="zh-TW" dirty="0"/>
              <a:t> </a:t>
            </a:r>
            <a:r>
              <a:rPr lang="en-US" altLang="zh-TW" dirty="0" smtClean="0"/>
              <a:t>Antenna</a:t>
            </a:r>
          </a:p>
          <a:p>
            <a:pPr lvl="1"/>
            <a:r>
              <a:rPr lang="en-US" altLang="zh-TW" dirty="0" smtClean="0"/>
              <a:t>Multiband </a:t>
            </a:r>
            <a:r>
              <a:rPr lang="en-US" altLang="zh-TW" dirty="0"/>
              <a:t>Remote Radio </a:t>
            </a:r>
            <a:r>
              <a:rPr lang="en-US" altLang="zh-TW" dirty="0" smtClean="0"/>
              <a:t>Head</a:t>
            </a:r>
          </a:p>
          <a:p>
            <a:pPr lvl="1"/>
            <a:r>
              <a:rPr lang="en-US" altLang="zh-TW" dirty="0" smtClean="0"/>
              <a:t>Baseband Unit</a:t>
            </a:r>
          </a:p>
          <a:p>
            <a:pPr lvl="1"/>
            <a:r>
              <a:rPr lang="en-US" altLang="zh-TW" dirty="0" smtClean="0"/>
              <a:t>Controller </a:t>
            </a:r>
            <a:r>
              <a:rPr lang="en-US" altLang="zh-TW" dirty="0"/>
              <a:t>and common management </a:t>
            </a:r>
            <a:r>
              <a:rPr lang="en-US" altLang="zh-TW" dirty="0" smtClean="0"/>
              <a:t>solution</a:t>
            </a:r>
          </a:p>
          <a:p>
            <a:r>
              <a:rPr lang="en-US" altLang="zh-TW" dirty="0" smtClean="0"/>
              <a:t>Virtualized </a:t>
            </a:r>
            <a:r>
              <a:rPr lang="en-US" altLang="zh-TW" dirty="0"/>
              <a:t>wireless controllers and </a:t>
            </a:r>
            <a:r>
              <a:rPr lang="en-US" altLang="zh-TW" dirty="0" smtClean="0"/>
              <a:t>gateways, coordinate all above</a:t>
            </a:r>
            <a:br>
              <a:rPr lang="en-US" altLang="zh-TW" dirty="0" smtClean="0"/>
            </a:br>
            <a:r>
              <a:rPr lang="zh-TW" altLang="en-US" dirty="0" smtClean="0"/>
              <a:t>→</a:t>
            </a:r>
            <a:r>
              <a:rPr lang="en-US" altLang="zh-TW" dirty="0" smtClean="0"/>
              <a:t>Programmable </a:t>
            </a:r>
            <a:r>
              <a:rPr lang="en-US" altLang="zh-TW" dirty="0"/>
              <a:t>gate </a:t>
            </a:r>
            <a:r>
              <a:rPr lang="en-US" altLang="zh-TW" dirty="0" smtClean="0"/>
              <a:t>arrays</a:t>
            </a:r>
          </a:p>
          <a:p>
            <a:r>
              <a:rPr lang="en-US" altLang="zh-TW" dirty="0" smtClean="0"/>
              <a:t>Multi-mode: 2G, 3G, LTE, and </a:t>
            </a:r>
            <a:r>
              <a:rPr lang="en-US" altLang="zh-TW" dirty="0" err="1" smtClean="0"/>
              <a:t>WiFi</a:t>
            </a:r>
            <a:endParaRPr lang="en-US" altLang="zh-TW" dirty="0" smtClean="0"/>
          </a:p>
          <a:p>
            <a:r>
              <a:rPr lang="en-US" altLang="zh-TW" dirty="0" smtClean="0"/>
              <a:t>Switching between, without dropping customers from connection, small cell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67</a:t>
            </a:fld>
            <a:endParaRPr lang="zh-TW" altLang="en-US" dirty="0"/>
          </a:p>
        </p:txBody>
      </p:sp>
      <p:sp>
        <p:nvSpPr>
          <p:cNvPr id="5" name="AutoShape 2" descr="Alcatel-Lucent LightRadio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8" name="Picture 4" descr="Alcatel-Lucent LightRadio c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28" y="896469"/>
            <a:ext cx="2124672" cy="13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catel lucent sprint lightra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28" y="2247067"/>
            <a:ext cx="1905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900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54000"/>
            <a:ext cx="9074150" cy="63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052930" y="1113038"/>
            <a:ext cx="296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CPRI: standard interface of BS between REC and RE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(Radio Equipment Controllers)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45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400" b="1" dirty="0" smtClean="0">
                <a:solidFill>
                  <a:srgbClr val="C00000"/>
                </a:solidFill>
              </a:rPr>
              <a:t>Research Publications</a:t>
            </a:r>
          </a:p>
          <a:p>
            <a:r>
              <a:rPr lang="en-US" altLang="zh-TW" sz="1400" dirty="0" err="1" smtClean="0"/>
              <a:t>Manel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Bourguiba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Kamel</a:t>
            </a:r>
            <a:r>
              <a:rPr lang="en-US" altLang="zh-TW" sz="1400" dirty="0"/>
              <a:t> </a:t>
            </a:r>
            <a:r>
              <a:rPr lang="en-US" altLang="zh-TW" sz="1400" dirty="0" err="1"/>
              <a:t>Haddadou</a:t>
            </a:r>
            <a:r>
              <a:rPr lang="en-US" altLang="zh-TW" sz="1400" dirty="0"/>
              <a:t>, Guy </a:t>
            </a:r>
            <a:r>
              <a:rPr lang="en-US" altLang="zh-TW" sz="1400" dirty="0" err="1"/>
              <a:t>Pujolle</a:t>
            </a:r>
            <a:r>
              <a:rPr lang="en-US" altLang="zh-TW" sz="1400" dirty="0"/>
              <a:t>, “</a:t>
            </a:r>
            <a:r>
              <a:rPr lang="en-US" altLang="zh-TW" sz="1400" b="1" dirty="0"/>
              <a:t>Packet aggregation based network i/o virtualization for cloud computing</a:t>
            </a:r>
            <a:r>
              <a:rPr lang="en-US" altLang="zh-TW" sz="1400" dirty="0"/>
              <a:t>”, Computer Communication 35, </a:t>
            </a:r>
            <a:r>
              <a:rPr lang="en-US" altLang="zh-TW" sz="1400" dirty="0" smtClean="0"/>
              <a:t>2012</a:t>
            </a:r>
          </a:p>
          <a:p>
            <a:r>
              <a:rPr lang="en-US" altLang="zh-TW" sz="1400" dirty="0"/>
              <a:t>Eric Keller, Jen </a:t>
            </a:r>
            <a:r>
              <a:rPr lang="en-US" altLang="zh-TW" sz="1400" dirty="0" err="1"/>
              <a:t>Roxford</a:t>
            </a:r>
            <a:r>
              <a:rPr lang="en-US" altLang="zh-TW" sz="1400" dirty="0"/>
              <a:t>, “</a:t>
            </a:r>
            <a:r>
              <a:rPr lang="en-US" altLang="zh-TW" sz="1400" b="1" dirty="0"/>
              <a:t>The ‘Platform as a Service’ Model for Networking</a:t>
            </a:r>
            <a:r>
              <a:rPr lang="en-US" altLang="zh-TW" sz="1400" dirty="0"/>
              <a:t>”, in Proc. INM WREN , </a:t>
            </a:r>
            <a:r>
              <a:rPr lang="en-US" altLang="zh-TW" sz="1400" dirty="0" smtClean="0"/>
              <a:t>2010</a:t>
            </a:r>
          </a:p>
          <a:p>
            <a:r>
              <a:rPr lang="en-US" altLang="zh-TW" sz="1400" dirty="0"/>
              <a:t>Martin </a:t>
            </a:r>
            <a:r>
              <a:rPr lang="en-US" altLang="zh-TW" sz="1400" dirty="0" err="1"/>
              <a:t>Casado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Teemu</a:t>
            </a:r>
            <a:r>
              <a:rPr lang="en-US" altLang="zh-TW" sz="1400" dirty="0"/>
              <a:t> </a:t>
            </a:r>
            <a:r>
              <a:rPr lang="en-US" altLang="zh-TW" sz="1400" dirty="0" err="1"/>
              <a:t>Koponen</a:t>
            </a:r>
            <a:r>
              <a:rPr lang="en-US" altLang="zh-TW" sz="1400" dirty="0"/>
              <a:t>, Rajiv </a:t>
            </a:r>
            <a:r>
              <a:rPr lang="en-US" altLang="zh-TW" sz="1400" dirty="0" err="1"/>
              <a:t>Ramanathan</a:t>
            </a:r>
            <a:r>
              <a:rPr lang="en-US" altLang="zh-TW" sz="1400" dirty="0"/>
              <a:t>, Scott </a:t>
            </a:r>
            <a:r>
              <a:rPr lang="en-US" altLang="zh-TW" sz="1400" dirty="0" err="1"/>
              <a:t>Shenker</a:t>
            </a:r>
            <a:r>
              <a:rPr lang="en-US" altLang="zh-TW" sz="1400" dirty="0"/>
              <a:t>, “</a:t>
            </a:r>
            <a:r>
              <a:rPr lang="en-US" altLang="zh-TW" sz="1400" b="1" dirty="0"/>
              <a:t>Virtualizing the Network Forwarding Plane</a:t>
            </a:r>
            <a:r>
              <a:rPr lang="en-US" altLang="zh-TW" sz="1400" dirty="0"/>
              <a:t>”, in Proc. PRESTO (November 2010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err="1" smtClean="0"/>
              <a:t>Teemu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Koponen</a:t>
            </a:r>
            <a:r>
              <a:rPr lang="en-US" altLang="zh-TW" sz="1400" dirty="0"/>
              <a:t> et al., “</a:t>
            </a:r>
            <a:r>
              <a:rPr lang="en-US" altLang="zh-TW" sz="1400" b="1" dirty="0" err="1"/>
              <a:t>Onix</a:t>
            </a:r>
            <a:r>
              <a:rPr lang="en-US" altLang="zh-TW" sz="1400" b="1" dirty="0"/>
              <a:t>: A distributed control platform for large-scale production networks</a:t>
            </a:r>
            <a:r>
              <a:rPr lang="en-US" altLang="zh-TW" sz="1400" dirty="0"/>
              <a:t>”, OSDI, Oct, </a:t>
            </a:r>
            <a:r>
              <a:rPr lang="en-US" altLang="zh-TW" sz="1400" dirty="0" smtClean="0"/>
              <a:t>2010</a:t>
            </a:r>
          </a:p>
          <a:p>
            <a:r>
              <a:rPr lang="en-US" altLang="zh-TW" sz="1400" dirty="0" err="1"/>
              <a:t>Saurav</a:t>
            </a:r>
            <a:r>
              <a:rPr lang="en-US" altLang="zh-TW" sz="1400" dirty="0"/>
              <a:t> Das, </a:t>
            </a:r>
            <a:r>
              <a:rPr lang="en-US" altLang="zh-TW" sz="1400" dirty="0" err="1"/>
              <a:t>Yiannis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Yiakoumis</a:t>
            </a:r>
            <a:r>
              <a:rPr lang="en-US" altLang="zh-TW" sz="1400" dirty="0"/>
              <a:t>, Guru </a:t>
            </a:r>
            <a:r>
              <a:rPr lang="en-US" altLang="zh-TW" sz="1400" dirty="0" err="1"/>
              <a:t>Parulkar</a:t>
            </a:r>
            <a:r>
              <a:rPr lang="en-US" altLang="zh-TW" sz="1400" dirty="0"/>
              <a:t>, Nick </a:t>
            </a:r>
            <a:r>
              <a:rPr lang="en-US" altLang="zh-TW" sz="1400" dirty="0" err="1"/>
              <a:t>McKeown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Preeti</a:t>
            </a:r>
            <a:r>
              <a:rPr lang="en-US" altLang="zh-TW" sz="1400" dirty="0"/>
              <a:t> Singh, Daniel </a:t>
            </a:r>
            <a:r>
              <a:rPr lang="en-US" altLang="zh-TW" sz="1400" dirty="0" err="1"/>
              <a:t>Getachew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Premal</a:t>
            </a:r>
            <a:r>
              <a:rPr lang="en-US" altLang="zh-TW" sz="1400" dirty="0"/>
              <a:t> Dinesh Desai, "</a:t>
            </a:r>
            <a:r>
              <a:rPr lang="en-US" altLang="zh-TW" sz="1400" b="1" dirty="0"/>
              <a:t>Application-Aware Aggregation and Traffic Engineering  in a Converged Packet-Circuit Network</a:t>
            </a:r>
            <a:r>
              <a:rPr lang="en-US" altLang="zh-TW" sz="1400" dirty="0"/>
              <a:t>", OFC/NFOEC 2011</a:t>
            </a:r>
            <a:r>
              <a:rPr lang="en-US" altLang="zh-TW" sz="1400" dirty="0" smtClean="0"/>
              <a:t>.</a:t>
            </a:r>
          </a:p>
          <a:p>
            <a:r>
              <a:rPr lang="en-US" altLang="zh-TW" sz="1400" b="1" dirty="0" smtClean="0">
                <a:solidFill>
                  <a:srgbClr val="C00000"/>
                </a:solidFill>
              </a:rPr>
              <a:t>Technology News, Blogs, or Forums</a:t>
            </a:r>
          </a:p>
          <a:p>
            <a:r>
              <a:rPr lang="en-US" altLang="zh-TW" sz="1400" dirty="0" smtClean="0"/>
              <a:t>Tom </a:t>
            </a:r>
            <a:r>
              <a:rPr lang="en-US" altLang="zh-TW" sz="1400" dirty="0" err="1" smtClean="0"/>
              <a:t>Simonite</a:t>
            </a:r>
            <a:r>
              <a:rPr lang="en-US" altLang="zh-TW" sz="1400" dirty="0" smtClean="0"/>
              <a:t>, “</a:t>
            </a:r>
            <a:r>
              <a:rPr lang="en-US" altLang="zh-TW" sz="1400" b="1" dirty="0" smtClean="0">
                <a:hlinkClick r:id="rId2"/>
              </a:rPr>
              <a:t>A </a:t>
            </a:r>
            <a:r>
              <a:rPr lang="en-US" altLang="zh-TW" sz="1400" b="1" dirty="0">
                <a:hlinkClick r:id="rId2"/>
              </a:rPr>
              <a:t>New </a:t>
            </a:r>
            <a:r>
              <a:rPr lang="en-US" altLang="zh-TW" sz="1400" b="1" dirty="0" smtClean="0">
                <a:hlinkClick r:id="rId2"/>
              </a:rPr>
              <a:t>Net</a:t>
            </a:r>
            <a:r>
              <a:rPr lang="en-US" altLang="zh-TW" sz="1400" dirty="0" smtClean="0"/>
              <a:t>”, </a:t>
            </a:r>
            <a:r>
              <a:rPr lang="en-US" altLang="zh-TW" sz="1400" dirty="0"/>
              <a:t>Technology Review, </a:t>
            </a:r>
            <a:r>
              <a:rPr lang="en-US" altLang="zh-TW" sz="1400" dirty="0" smtClean="0"/>
              <a:t>March/April </a:t>
            </a:r>
            <a:r>
              <a:rPr lang="en-US" altLang="zh-TW" sz="1400" dirty="0"/>
              <a:t>magazine feature </a:t>
            </a:r>
            <a:r>
              <a:rPr lang="en-US" altLang="zh-TW" sz="1400" dirty="0" smtClean="0"/>
              <a:t>story, 2012</a:t>
            </a:r>
          </a:p>
          <a:p>
            <a:r>
              <a:rPr lang="en-US" altLang="zh-TW" sz="1400" dirty="0" smtClean="0"/>
              <a:t>Kate Greene</a:t>
            </a:r>
            <a:r>
              <a:rPr lang="en-US" altLang="zh-TW" sz="1400" cap="all" dirty="0" smtClean="0"/>
              <a:t>, </a:t>
            </a:r>
            <a:r>
              <a:rPr lang="en-US" altLang="zh-TW" sz="1400" dirty="0" smtClean="0"/>
              <a:t>“</a:t>
            </a:r>
            <a:r>
              <a:rPr lang="en-US" altLang="zh-TW" sz="1400" b="1" dirty="0" smtClean="0">
                <a:hlinkClick r:id="rId3"/>
              </a:rPr>
              <a:t>TR10</a:t>
            </a:r>
            <a:r>
              <a:rPr lang="en-US" altLang="zh-TW" sz="1400" b="1" dirty="0">
                <a:hlinkClick r:id="rId3"/>
              </a:rPr>
              <a:t>: Software-Defined </a:t>
            </a:r>
            <a:r>
              <a:rPr lang="en-US" altLang="zh-TW" sz="1400" b="1" dirty="0" smtClean="0">
                <a:hlinkClick r:id="rId3"/>
              </a:rPr>
              <a:t>Networking</a:t>
            </a:r>
            <a:r>
              <a:rPr lang="en-US" altLang="zh-TW" sz="1400" dirty="0" smtClean="0"/>
              <a:t>”, </a:t>
            </a:r>
            <a:r>
              <a:rPr lang="en-US" altLang="zh-TW" sz="1400" dirty="0"/>
              <a:t>Technology Review, </a:t>
            </a:r>
            <a:r>
              <a:rPr lang="en-US" altLang="zh-TW" sz="1400" dirty="0" smtClean="0"/>
              <a:t>March/April </a:t>
            </a:r>
            <a:r>
              <a:rPr lang="en-US" altLang="zh-TW" sz="1400" dirty="0"/>
              <a:t>10 </a:t>
            </a:r>
            <a:r>
              <a:rPr lang="en-US" altLang="zh-TW" sz="1400" dirty="0" smtClean="0"/>
              <a:t>Emerging Technologies, 2009</a:t>
            </a:r>
          </a:p>
          <a:p>
            <a:r>
              <a:rPr lang="en-US" altLang="zh-TW" sz="1400" dirty="0" smtClean="0"/>
              <a:t>Tom </a:t>
            </a:r>
            <a:r>
              <a:rPr lang="en-US" altLang="zh-TW" sz="1400" dirty="0" err="1"/>
              <a:t>Nolle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, </a:t>
            </a:r>
            <a:r>
              <a:rPr lang="en-US" altLang="zh-TW" sz="1400" b="1" u="sng" dirty="0" smtClean="0">
                <a:hlinkClick r:id="rId4" tooltip="Permanent Link to OpenFlow concept embodies challenges to Cisco’s resurgence"/>
              </a:rPr>
              <a:t>“</a:t>
            </a:r>
            <a:r>
              <a:rPr lang="en-US" altLang="zh-TW" sz="1400" b="1" u="sng" dirty="0" err="1" smtClean="0">
                <a:hlinkClick r:id="rId4" tooltip="Permanent Link to OpenFlow concept embodies challenges to Cisco’s resurgence"/>
              </a:rPr>
              <a:t>OpenFlow</a:t>
            </a:r>
            <a:r>
              <a:rPr lang="en-US" altLang="zh-TW" sz="1400" b="1" u="sng" dirty="0" smtClean="0">
                <a:hlinkClick r:id="rId4" tooltip="Permanent Link to OpenFlow concept embodies challenges to Cisco’s resurgence"/>
              </a:rPr>
              <a:t> </a:t>
            </a:r>
            <a:r>
              <a:rPr lang="en-US" altLang="zh-TW" sz="1400" b="1" u="sng" dirty="0">
                <a:hlinkClick r:id="rId4" tooltip="Permanent Link to OpenFlow concept embodies challenges to Cisco’s resurgence"/>
              </a:rPr>
              <a:t>concept embodies challenges to Cisco’s </a:t>
            </a:r>
            <a:r>
              <a:rPr lang="en-US" altLang="zh-TW" sz="1400" b="1" u="sng" dirty="0" smtClean="0">
                <a:hlinkClick r:id="rId4" tooltip="Permanent Link to OpenFlow concept embodies challenges to Cisco’s resurgence"/>
              </a:rPr>
              <a:t>resurgence</a:t>
            </a:r>
            <a:r>
              <a:rPr lang="en-US" altLang="zh-TW" sz="1400" u="sng" dirty="0" smtClean="0"/>
              <a:t>”,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May 2011, IT Knowledge Exchange</a:t>
            </a:r>
            <a:endParaRPr lang="en-US" altLang="zh-TW" sz="1400" b="1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0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81562" y="1052736"/>
            <a:ext cx="9062438" cy="4555288"/>
            <a:chOff x="715616" y="1506071"/>
            <a:chExt cx="7623314" cy="38319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" t="20427" r="3655" b="49931"/>
            <a:stretch/>
          </p:blipFill>
          <p:spPr bwMode="auto">
            <a:xfrm>
              <a:off x="715616" y="1506071"/>
              <a:ext cx="7623313" cy="192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" t="20565" r="3755" b="49793"/>
            <a:stretch/>
          </p:blipFill>
          <p:spPr bwMode="auto">
            <a:xfrm>
              <a:off x="715616" y="3410562"/>
              <a:ext cx="7623314" cy="1927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4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Alcatel-Lucent </a:t>
            </a:r>
            <a:r>
              <a:rPr lang="en-US" altLang="zh-TW" sz="1400" b="1" dirty="0" err="1" smtClean="0">
                <a:solidFill>
                  <a:srgbClr val="C00000"/>
                </a:solidFill>
              </a:rPr>
              <a:t>LightRadioTM</a:t>
            </a:r>
            <a:endParaRPr lang="en-US" altLang="zh-TW" sz="1400" b="1" dirty="0" smtClean="0">
              <a:solidFill>
                <a:srgbClr val="C00000"/>
              </a:solidFill>
            </a:endParaRPr>
          </a:p>
          <a:p>
            <a:r>
              <a:rPr lang="en-US" altLang="zh-TW" sz="1400" dirty="0" smtClean="0"/>
              <a:t>Steve </a:t>
            </a:r>
            <a:r>
              <a:rPr lang="en-US" altLang="zh-TW" sz="1400" dirty="0"/>
              <a:t>Kemp, Tom </a:t>
            </a:r>
            <a:r>
              <a:rPr lang="en-US" altLang="zh-TW" sz="1400" dirty="0" err="1"/>
              <a:t>Gruba</a:t>
            </a:r>
            <a:r>
              <a:rPr lang="en-US" altLang="zh-TW" sz="1400" dirty="0"/>
              <a:t>, “</a:t>
            </a:r>
            <a:r>
              <a:rPr lang="en-US" altLang="zh-TW" sz="1400" b="1" dirty="0" err="1">
                <a:hlinkClick r:id="rId2"/>
              </a:rPr>
              <a:t>lightRadio</a:t>
            </a:r>
            <a:r>
              <a:rPr lang="en-US" altLang="zh-TW" sz="1400" b="1" dirty="0">
                <a:hlinkClick r:id="rId2"/>
              </a:rPr>
              <a:t>™ Technology Overview</a:t>
            </a:r>
            <a:r>
              <a:rPr lang="en-US" altLang="zh-TW" sz="1400" dirty="0"/>
              <a:t>”, </a:t>
            </a:r>
            <a:r>
              <a:rPr lang="en-US" altLang="zh-TW" sz="1400" dirty="0" err="1"/>
              <a:t>TechZine</a:t>
            </a:r>
            <a:r>
              <a:rPr lang="en-US" altLang="zh-TW" sz="1400" dirty="0"/>
              <a:t> Home, </a:t>
            </a:r>
            <a:r>
              <a:rPr lang="en-US" altLang="zh-TW" sz="1400" dirty="0" smtClean="0"/>
              <a:t>Alcatel-Lucent.</a:t>
            </a:r>
          </a:p>
          <a:p>
            <a:r>
              <a:rPr lang="en-US" altLang="zh-TW" sz="1400" dirty="0"/>
              <a:t>J </a:t>
            </a:r>
            <a:r>
              <a:rPr lang="en-US" altLang="zh-TW" sz="1400" dirty="0" err="1" smtClean="0"/>
              <a:t>Gozalvez</a:t>
            </a:r>
            <a:r>
              <a:rPr lang="en-US" altLang="zh-TW" sz="1400" dirty="0" smtClean="0"/>
              <a:t>, “</a:t>
            </a:r>
            <a:r>
              <a:rPr lang="en-US" altLang="zh-TW" sz="1400" b="1" dirty="0">
                <a:hlinkClick r:id="rId3"/>
              </a:rPr>
              <a:t>Heterogeneous Wireless Networks [Mobile Radio]</a:t>
            </a:r>
            <a:r>
              <a:rPr lang="en-US" altLang="zh-TW" sz="1400" dirty="0"/>
              <a:t>”, Vehicular Technology Magazine, IEEE, </a:t>
            </a:r>
            <a:r>
              <a:rPr lang="en-US" altLang="zh-TW" sz="1400" dirty="0" smtClean="0"/>
              <a:t>2011</a:t>
            </a:r>
          </a:p>
          <a:p>
            <a:r>
              <a:rPr lang="en-US" altLang="zh-TW" sz="1400" dirty="0"/>
              <a:t> CAROLINE GABRIEL, “</a:t>
            </a:r>
            <a:r>
              <a:rPr lang="en-US" altLang="zh-TW" sz="1400" b="1" dirty="0">
                <a:hlinkClick r:id="rId4"/>
              </a:rPr>
              <a:t>Alcatel-Lucent calls death of the base station</a:t>
            </a:r>
            <a:r>
              <a:rPr lang="en-US" altLang="zh-TW" sz="1400" dirty="0" smtClean="0"/>
              <a:t>”, Rethink Wireless, 2011</a:t>
            </a:r>
            <a:r>
              <a:rPr lang="en-US" altLang="zh-TW" sz="1400" dirty="0"/>
              <a:t>, Rethink Markets LTD</a:t>
            </a:r>
            <a:r>
              <a:rPr lang="en-US" altLang="zh-TW" sz="1400" dirty="0" smtClean="0"/>
              <a:t>.</a:t>
            </a:r>
            <a:endParaRPr lang="en-US" altLang="zh-TW" sz="1400" dirty="0"/>
          </a:p>
          <a:p>
            <a:r>
              <a:rPr lang="en-US" altLang="zh-TW" sz="1400" b="1" dirty="0" smtClean="0">
                <a:solidFill>
                  <a:srgbClr val="C00000"/>
                </a:solidFill>
              </a:rPr>
              <a:t>Videos and Open Networking Foundation</a:t>
            </a:r>
          </a:p>
          <a:p>
            <a:r>
              <a:rPr lang="en-US" altLang="zh-TW" sz="1400" b="1" dirty="0" smtClean="0">
                <a:hlinkClick r:id="rId5"/>
              </a:rPr>
              <a:t>Open </a:t>
            </a:r>
            <a:r>
              <a:rPr lang="en-US" altLang="zh-TW" sz="1400" b="1" dirty="0">
                <a:hlinkClick r:id="rId5"/>
              </a:rPr>
              <a:t>Networking </a:t>
            </a:r>
            <a:r>
              <a:rPr lang="en-US" altLang="zh-TW" sz="1400" b="1" dirty="0" smtClean="0">
                <a:hlinkClick r:id="rId5"/>
              </a:rPr>
              <a:t>Summit</a:t>
            </a:r>
            <a:r>
              <a:rPr lang="en-US" altLang="zh-TW" sz="1400" dirty="0" smtClean="0"/>
              <a:t>, 2011</a:t>
            </a:r>
          </a:p>
          <a:p>
            <a:r>
              <a:rPr lang="en-US" altLang="zh-TW" sz="1400" dirty="0"/>
              <a:t>Martin </a:t>
            </a:r>
            <a:r>
              <a:rPr lang="en-US" altLang="zh-TW" sz="1400" dirty="0" err="1"/>
              <a:t>Casado</a:t>
            </a:r>
            <a:r>
              <a:rPr lang="en-US" altLang="zh-TW" sz="1400" dirty="0"/>
              <a:t>, "</a:t>
            </a:r>
            <a:r>
              <a:rPr lang="en-US" altLang="zh-TW" sz="1400" b="1" dirty="0">
                <a:hlinkClick r:id="rId6"/>
              </a:rPr>
              <a:t>Origins and Evolution of </a:t>
            </a:r>
            <a:r>
              <a:rPr lang="en-US" altLang="zh-TW" sz="1400" b="1" dirty="0" err="1">
                <a:hlinkClick r:id="rId6"/>
              </a:rPr>
              <a:t>OpenFlow</a:t>
            </a:r>
            <a:r>
              <a:rPr lang="en-US" altLang="zh-TW" sz="1400" b="1" dirty="0">
                <a:hlinkClick r:id="rId6"/>
              </a:rPr>
              <a:t>/SDN</a:t>
            </a:r>
            <a:r>
              <a:rPr lang="en-US" altLang="zh-TW" sz="1400" dirty="0"/>
              <a:t>", </a:t>
            </a:r>
            <a:r>
              <a:rPr lang="en-US" altLang="zh-TW" sz="1400" dirty="0" err="1"/>
              <a:t>Nicira</a:t>
            </a:r>
            <a:r>
              <a:rPr lang="en-US" altLang="zh-TW" sz="1400" dirty="0"/>
              <a:t> Networks 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/>
              <a:t>PDF Slides: </a:t>
            </a:r>
            <a:r>
              <a:rPr lang="en-US" altLang="zh-TW" sz="1400" dirty="0">
                <a:hlinkClick r:id="rId7"/>
              </a:rPr>
              <a:t>http://opennetsummit.org/talks/casado-tue.pdf</a:t>
            </a:r>
            <a:endParaRPr lang="en-US" altLang="zh-TW" sz="1400" dirty="0" smtClean="0"/>
          </a:p>
          <a:p>
            <a:r>
              <a:rPr lang="en-US" altLang="zh-TW" sz="1400" dirty="0"/>
              <a:t>Scott </a:t>
            </a:r>
            <a:r>
              <a:rPr lang="en-US" altLang="zh-TW" sz="1400" dirty="0" err="1"/>
              <a:t>Shenker</a:t>
            </a:r>
            <a:r>
              <a:rPr lang="en-US" altLang="zh-TW" sz="1400" dirty="0"/>
              <a:t>, "</a:t>
            </a:r>
            <a:r>
              <a:rPr lang="en-US" altLang="zh-TW" sz="1400" b="1" dirty="0">
                <a:hlinkClick r:id="rId8"/>
              </a:rPr>
              <a:t>The Future of Networking, and the Past of Protocols</a:t>
            </a:r>
            <a:r>
              <a:rPr lang="en-US" altLang="zh-TW" sz="1400" dirty="0"/>
              <a:t>", ICSI/Berkeley/ONF 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/>
              <a:t>PDF Slides: </a:t>
            </a:r>
            <a:r>
              <a:rPr lang="en-US" altLang="zh-TW" sz="1400" dirty="0">
                <a:hlinkClick r:id="rId9"/>
              </a:rPr>
              <a:t>http://opennetsummit.org/talks/shenker-tue.pdf</a:t>
            </a:r>
            <a:endParaRPr lang="en-US" altLang="zh-TW" sz="1400" dirty="0" smtClean="0"/>
          </a:p>
          <a:p>
            <a:r>
              <a:rPr lang="en-US" altLang="zh-TW" sz="1400" dirty="0"/>
              <a:t>Nick </a:t>
            </a:r>
            <a:r>
              <a:rPr lang="en-US" altLang="zh-TW" sz="1400" dirty="0" err="1"/>
              <a:t>McKeown</a:t>
            </a:r>
            <a:r>
              <a:rPr lang="en-US" altLang="zh-TW" sz="1400" dirty="0"/>
              <a:t>, "</a:t>
            </a:r>
            <a:r>
              <a:rPr lang="en-US" altLang="zh-TW" sz="1400" b="1" dirty="0">
                <a:hlinkClick r:id="rId10"/>
              </a:rPr>
              <a:t>How SDN will Shape Networking</a:t>
            </a:r>
            <a:r>
              <a:rPr lang="en-US" altLang="zh-TW" sz="1400" dirty="0"/>
              <a:t>", Stanford/ONF </a:t>
            </a:r>
            <a:br>
              <a:rPr lang="en-US" altLang="zh-TW" sz="1400" dirty="0"/>
            </a:br>
            <a:r>
              <a:rPr lang="en-US" altLang="zh-TW" sz="1400" dirty="0" smtClean="0"/>
              <a:t>PDF </a:t>
            </a:r>
            <a:r>
              <a:rPr lang="en-US" altLang="zh-TW" sz="1400" dirty="0"/>
              <a:t>Slides: </a:t>
            </a:r>
            <a:r>
              <a:rPr lang="en-US" altLang="zh-TW" sz="1400" dirty="0">
                <a:hlinkClick r:id="rId11"/>
              </a:rPr>
              <a:t>http://opennetsummit.org/talks/mckeown-tue.pdf</a:t>
            </a:r>
            <a:endParaRPr lang="en-US" altLang="zh-TW" sz="1400" dirty="0" smtClean="0"/>
          </a:p>
          <a:p>
            <a:r>
              <a:rPr lang="en-US" altLang="zh-TW" sz="1400" b="1" dirty="0" smtClean="0">
                <a:hlinkClick r:id="rId12"/>
              </a:rPr>
              <a:t>Open Networking Foundation</a:t>
            </a:r>
            <a:endParaRPr lang="en-US" altLang="zh-TW" sz="1400" b="1" dirty="0" smtClean="0"/>
          </a:p>
          <a:p>
            <a:r>
              <a:rPr lang="en-US" altLang="zh-TW" sz="1400" dirty="0" err="1"/>
              <a:t>Teemu</a:t>
            </a:r>
            <a:r>
              <a:rPr lang="en-US" altLang="zh-TW" sz="1400" dirty="0"/>
              <a:t> </a:t>
            </a:r>
            <a:r>
              <a:rPr lang="en-US" altLang="zh-TW" sz="1400" dirty="0" err="1"/>
              <a:t>Koponen</a:t>
            </a:r>
            <a:r>
              <a:rPr lang="en-US" altLang="zh-TW" sz="1400" dirty="0"/>
              <a:t> et al., </a:t>
            </a:r>
            <a:r>
              <a:rPr lang="en-US" altLang="zh-TW" sz="1400" dirty="0">
                <a:hlinkClick r:id="rId13"/>
              </a:rPr>
              <a:t>“</a:t>
            </a:r>
            <a:r>
              <a:rPr lang="en-US" altLang="zh-TW" sz="1400" b="1" dirty="0" err="1">
                <a:hlinkClick r:id="rId13"/>
              </a:rPr>
              <a:t>Onix</a:t>
            </a:r>
            <a:r>
              <a:rPr lang="en-US" altLang="zh-TW" sz="1400" b="1" dirty="0">
                <a:hlinkClick r:id="rId13"/>
              </a:rPr>
              <a:t>: A distributed control platform for large-scale production networks</a:t>
            </a:r>
            <a:r>
              <a:rPr lang="en-US" altLang="zh-TW" sz="1400" dirty="0"/>
              <a:t>”, OSDI, Oct, 2010</a:t>
            </a:r>
          </a:p>
          <a:p>
            <a:endParaRPr lang="en-US" altLang="zh-TW" sz="1400" dirty="0" smtClean="0"/>
          </a:p>
          <a:p>
            <a:endParaRPr lang="en-US" altLang="zh-TW" sz="1400" dirty="0" smtClean="0"/>
          </a:p>
          <a:p>
            <a:endParaRPr lang="en-US" altLang="zh-TW" sz="1400" dirty="0" smtClean="0"/>
          </a:p>
          <a:p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117A-AD77-418B-9677-9E668657EFDB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"/>
          <a:stretch/>
        </p:blipFill>
        <p:spPr bwMode="auto">
          <a:xfrm>
            <a:off x="362779" y="-1988"/>
            <a:ext cx="8418443" cy="686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71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1849231" y="59634"/>
            <a:ext cx="5445539" cy="6608047"/>
            <a:chOff x="112473" y="59634"/>
            <a:chExt cx="5445539" cy="6608047"/>
          </a:xfrm>
        </p:grpSpPr>
        <p:grpSp>
          <p:nvGrpSpPr>
            <p:cNvPr id="2" name="群組 1"/>
            <p:cNvGrpSpPr/>
            <p:nvPr/>
          </p:nvGrpSpPr>
          <p:grpSpPr>
            <a:xfrm>
              <a:off x="112473" y="59634"/>
              <a:ext cx="5445539" cy="6595065"/>
              <a:chOff x="112473" y="59634"/>
              <a:chExt cx="5445539" cy="6595065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225" b="73395"/>
              <a:stretch/>
            </p:blipFill>
            <p:spPr bwMode="auto">
              <a:xfrm>
                <a:off x="112473" y="4924738"/>
                <a:ext cx="5346148" cy="17299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08" r="33003" b="3918"/>
              <a:stretch/>
            </p:blipFill>
            <p:spPr bwMode="auto">
              <a:xfrm>
                <a:off x="112473" y="59634"/>
                <a:ext cx="5445539" cy="47707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" name="矩形 4"/>
            <p:cNvSpPr/>
            <p:nvPr/>
          </p:nvSpPr>
          <p:spPr>
            <a:xfrm>
              <a:off x="2339752" y="59634"/>
              <a:ext cx="1008112" cy="1497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356180" y="5154092"/>
              <a:ext cx="1008112" cy="1497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259632" y="5170523"/>
              <a:ext cx="1008112" cy="1497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43203" y="3319264"/>
              <a:ext cx="1008112" cy="1497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24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392285"/>
          </a:xfrm>
        </p:spPr>
        <p:txBody>
          <a:bodyPr/>
          <a:lstStyle/>
          <a:p>
            <a:r>
              <a:rPr lang="en-US" altLang="zh-TW" dirty="0" smtClean="0"/>
              <a:t>The Concept of Virtualization</a:t>
            </a:r>
          </a:p>
          <a:p>
            <a:r>
              <a:rPr lang="en-US" altLang="zh-TW" dirty="0" smtClean="0"/>
              <a:t>Virtualization of Computing</a:t>
            </a:r>
          </a:p>
          <a:p>
            <a:r>
              <a:rPr lang="en-US" altLang="zh-TW" dirty="0" smtClean="0"/>
              <a:t>Virtualization of Networking</a:t>
            </a:r>
          </a:p>
          <a:p>
            <a:r>
              <a:rPr lang="en-US" altLang="zh-TW" dirty="0" smtClean="0"/>
              <a:t>Software-Defined Network</a:t>
            </a:r>
          </a:p>
          <a:p>
            <a:r>
              <a:rPr lang="en-US" altLang="zh-TW" dirty="0" smtClean="0"/>
              <a:t>Possible Directions</a:t>
            </a:r>
          </a:p>
        </p:txBody>
      </p:sp>
    </p:spTree>
    <p:extLst>
      <p:ext uri="{BB962C8B-B14F-4D97-AF65-F5344CB8AC3E}">
        <p14:creationId xmlns:p14="http://schemas.microsoft.com/office/powerpoint/2010/main" val="34749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1855</Words>
  <Application>Microsoft Office PowerPoint</Application>
  <PresentationFormat>如螢幕大小 (4:3)</PresentationFormat>
  <Paragraphs>438</Paragraphs>
  <Slides>71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2" baseType="lpstr">
      <vt:lpstr>Office 佈景主題</vt:lpstr>
      <vt:lpstr>Software-Defined Network</vt:lpstr>
      <vt:lpstr>Motivation</vt:lpstr>
      <vt:lpstr>Motivation</vt:lpstr>
      <vt:lpstr>PowerPoint 簡報</vt:lpstr>
      <vt:lpstr>PowerPoint 簡報</vt:lpstr>
      <vt:lpstr>PowerPoint 簡報</vt:lpstr>
      <vt:lpstr>PowerPoint 簡報</vt:lpstr>
      <vt:lpstr>PowerPoint 簡報</vt:lpstr>
      <vt:lpstr>Agenda</vt:lpstr>
      <vt:lpstr>Agenda</vt:lpstr>
      <vt:lpstr>Concept of Virtualization</vt:lpstr>
      <vt:lpstr>Concept of Virtualization</vt:lpstr>
      <vt:lpstr>Benefits of Virtualization</vt:lpstr>
      <vt:lpstr>Agenda</vt:lpstr>
      <vt:lpstr>VR of Computing</vt:lpstr>
      <vt:lpstr>Hypervisor</vt:lpstr>
      <vt:lpstr>I/O VR Model</vt:lpstr>
      <vt:lpstr>Performance Bottleneck</vt:lpstr>
      <vt:lpstr>Hypervisor is the Key</vt:lpstr>
      <vt:lpstr>Agenda</vt:lpstr>
      <vt:lpstr>Current Network Virtualization</vt:lpstr>
      <vt:lpstr>Disadvantages vs Ideals</vt:lpstr>
      <vt:lpstr>Decoupled</vt:lpstr>
      <vt:lpstr>Network Hypervisor / OS</vt:lpstr>
      <vt:lpstr>Agenda</vt:lpstr>
      <vt:lpstr>OpenFlow/Software-Defined Network(SDN)</vt:lpstr>
      <vt:lpstr>PowerPoint 簡報</vt:lpstr>
      <vt:lpstr>Architecture</vt:lpstr>
      <vt:lpstr>Switch Forwarding Pipeline</vt:lpstr>
      <vt:lpstr>Switch Forwarding Pipeline</vt:lpstr>
      <vt:lpstr>Onix: Distributed Control System</vt:lpstr>
      <vt:lpstr>PowerPoint 簡報</vt:lpstr>
      <vt:lpstr>PowerPoint 簡報</vt:lpstr>
      <vt:lpstr>PowerPoint 簡報</vt:lpstr>
      <vt:lpstr>Platform Design</vt:lpstr>
      <vt:lpstr>PowerPoint 簡報</vt:lpstr>
      <vt:lpstr>PowerPoint 簡報</vt:lpstr>
      <vt:lpstr>PowerPoint 簡報</vt:lpstr>
      <vt:lpstr>PowerPoint 簡報</vt:lpstr>
      <vt:lpstr>PowerPoint 簡報</vt:lpstr>
      <vt:lpstr>Data Distribution Design</vt:lpstr>
      <vt:lpstr>PowerPoint 簡報</vt:lpstr>
      <vt:lpstr>What’s DHT?</vt:lpstr>
      <vt:lpstr>PowerPoint 簡報</vt:lpstr>
      <vt:lpstr>PowerPoint 簡報</vt:lpstr>
      <vt:lpstr>PowerPoint 簡報</vt:lpstr>
      <vt:lpstr>PowerPoint 簡報</vt:lpstr>
      <vt:lpstr>Scaling and Reliability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Implementation and Use Cases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Agenda</vt:lpstr>
      <vt:lpstr>PowerPoint 簡報</vt:lpstr>
      <vt:lpstr>Possible Research Issues</vt:lpstr>
      <vt:lpstr>Possible Research Issues</vt:lpstr>
      <vt:lpstr>Apply to Wireless</vt:lpstr>
      <vt:lpstr>PowerPoint 簡報</vt:lpstr>
      <vt:lpstr>Reference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Jason Hou</dc:creator>
  <cp:lastModifiedBy>Jason Hou</cp:lastModifiedBy>
  <cp:revision>436</cp:revision>
  <cp:lastPrinted>2012-03-07T10:18:57Z</cp:lastPrinted>
  <dcterms:created xsi:type="dcterms:W3CDTF">2011-12-20T03:43:28Z</dcterms:created>
  <dcterms:modified xsi:type="dcterms:W3CDTF">2012-03-09T15:42:35Z</dcterms:modified>
</cp:coreProperties>
</file>